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74" r:id="rId5"/>
    <p:sldId id="283" r:id="rId6"/>
    <p:sldId id="284" r:id="rId7"/>
    <p:sldId id="271" r:id="rId8"/>
    <p:sldId id="267" r:id="rId9"/>
    <p:sldId id="258" r:id="rId10"/>
    <p:sldId id="272" r:id="rId11"/>
    <p:sldId id="278" r:id="rId12"/>
    <p:sldId id="260" r:id="rId13"/>
    <p:sldId id="279" r:id="rId14"/>
    <p:sldId id="280" r:id="rId15"/>
    <p:sldId id="285" r:id="rId16"/>
    <p:sldId id="281" r:id="rId17"/>
    <p:sldId id="262" r:id="rId18"/>
    <p:sldId id="268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BB6178-0E8A-100D-EC23-18F1AF527359}" name="Burns, Francis" initials="BF" userId="S::FMBURNS@mailbox.sc.edu::0e29eab7-457e-4d52-8b29-a3bf57073b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mburns\My%20Tresors\Career%20Activities\Presentations\ABC%20Conference,%202022\CHEM%20107%20Data\VidGri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is\My%20Tresors\Career%20Activities\Presentations\CTE%20presentations\OktoberBest%202024\VidGri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'Summative Stats, F24'!$H$7:$H$9</c:f>
              <c:strCache>
                <c:ptCount val="3"/>
                <c:pt idx="0">
                  <c:v>0 to 50%</c:v>
                </c:pt>
                <c:pt idx="1">
                  <c:v>51% to 70%</c:v>
                </c:pt>
                <c:pt idx="2">
                  <c:v>&gt;70%</c:v>
                </c:pt>
              </c:strCache>
            </c:strRef>
          </c:cat>
          <c:val>
            <c:numRef>
              <c:f>'Summative Stats, F24'!$I$7:$I$9</c:f>
              <c:numCache>
                <c:formatCode>0.0%</c:formatCode>
                <c:ptCount val="3"/>
                <c:pt idx="0">
                  <c:v>0.25</c:v>
                </c:pt>
                <c:pt idx="1">
                  <c:v>0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B-4A74-A208-7966B329F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3463423"/>
        <c:axId val="1383464383"/>
      </c:barChart>
      <c:catAx>
        <c:axId val="13834634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Chapter Videos Viewed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464383"/>
        <c:crosses val="autoZero"/>
        <c:auto val="1"/>
        <c:lblAlgn val="ctr"/>
        <c:lblOffset val="100"/>
        <c:noMultiLvlLbl val="0"/>
      </c:catAx>
      <c:valAx>
        <c:axId val="13834643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463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'Summative Stats'!$P$20:$P$22</c:f>
              <c:strCache>
                <c:ptCount val="3"/>
                <c:pt idx="0">
                  <c:v>0 to 50%</c:v>
                </c:pt>
                <c:pt idx="1">
                  <c:v>51% to 70%</c:v>
                </c:pt>
                <c:pt idx="2">
                  <c:v>&gt;70%</c:v>
                </c:pt>
              </c:strCache>
            </c:strRef>
          </c:cat>
          <c:val>
            <c:numRef>
              <c:f>'Summative Stats'!$Q$20:$Q$22</c:f>
              <c:numCache>
                <c:formatCode>0.0%</c:formatCode>
                <c:ptCount val="3"/>
                <c:pt idx="0">
                  <c:v>0.76470588235294112</c:v>
                </c:pt>
                <c:pt idx="1">
                  <c:v>0.17647058823529413</c:v>
                </c:pt>
                <c:pt idx="2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88-429B-BEF2-FEE84F3B7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323440"/>
        <c:axId val="1454323856"/>
      </c:barChart>
      <c:catAx>
        <c:axId val="1454323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Chapter Videos Viewed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323856"/>
        <c:crosses val="autoZero"/>
        <c:auto val="1"/>
        <c:lblAlgn val="ctr"/>
        <c:lblOffset val="100"/>
        <c:noMultiLvlLbl val="0"/>
      </c:catAx>
      <c:valAx>
        <c:axId val="145432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32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23826-675A-44CD-A142-A1D3785FC45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05C74-58F4-4F6D-B997-219165F0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6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skills do your students need to excel in your courses?
https://www.polleverywhere.com/free_text_polls/FS2335lmtKVQUJmmQ05L0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05C74-58F4-4F6D-B997-219165F09E98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DAB4C-1711-64BD-42EB-9A8286BF161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learning activities provide opportunities for learning skills?
https://www.polleverywhere.com/free_text_polls/fExyGL1lw9fHdvScSAks2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05C74-58F4-4F6D-B997-219165F09E98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81D12-D789-BF3C-1604-DDC7DDE5268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accountability can you build into your courses?
https://www.polleverywhere.com/free_text_polls/PJgOgzl2Mc2N8CFNwlPOG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05C74-58F4-4F6D-B997-219165F09E98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D33DB-6B1C-50D2-B680-B1EFB78219B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6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mburns@mailbox.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22/11/01/us/covid-college-student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atlantic.com/magazine/archive/2024/11/the-elite-college-students-who-cant-read-books/67994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1628-59BB-91EB-0285-E377104C0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060704"/>
            <a:ext cx="9001462" cy="2368295"/>
          </a:xfrm>
        </p:spPr>
        <p:txBody>
          <a:bodyPr>
            <a:normAutofit fontScale="90000"/>
          </a:bodyPr>
          <a:lstStyle/>
          <a:p>
            <a:r>
              <a:rPr lang="en-US" dirty="0"/>
              <a:t>Flipped Classrooms serving as a scaffold for learning how to learn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20050-1742-1926-B078-FB73421D3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819092"/>
            <a:ext cx="9001462" cy="1713344"/>
          </a:xfrm>
        </p:spPr>
        <p:txBody>
          <a:bodyPr/>
          <a:lstStyle/>
          <a:p>
            <a:r>
              <a:rPr lang="en-US" dirty="0"/>
              <a:t>Francis Marion Burns</a:t>
            </a:r>
            <a:br>
              <a:rPr lang="en-US" dirty="0"/>
            </a:br>
            <a:r>
              <a:rPr lang="en-US" dirty="0"/>
              <a:t>University of South Carolina Salkehatchie</a:t>
            </a:r>
            <a:br>
              <a:rPr lang="en-US" dirty="0"/>
            </a:br>
            <a:r>
              <a:rPr lang="en-US" dirty="0">
                <a:hlinkClick r:id="rId2"/>
              </a:rPr>
              <a:t>fmburns@mailbox.sc.edu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74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17C1-7BBE-68E1-7656-AEF7E13B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for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7CB3-A156-E3EA-215A-CE252461B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8380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4"/>
            </a:pPr>
            <a:r>
              <a:rPr lang="en-US" sz="2200" dirty="0"/>
              <a:t>Students have periodic summative assessments:</a:t>
            </a:r>
          </a:p>
          <a:p>
            <a:pPr lvl="1"/>
            <a:r>
              <a:rPr lang="en-US" sz="2000" dirty="0"/>
              <a:t>Pre-test administered at the beginning of the semester</a:t>
            </a:r>
          </a:p>
          <a:p>
            <a:pPr lvl="1"/>
            <a:r>
              <a:rPr lang="en-US" sz="2000" dirty="0"/>
              <a:t>Periodic semester tests</a:t>
            </a:r>
          </a:p>
          <a:p>
            <a:pPr lvl="1"/>
            <a:r>
              <a:rPr lang="en-US" sz="2000" dirty="0"/>
              <a:t>Final examination consisting of (1) pretest and (2) randomly selected test questions.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E439-429A-326A-F4B6-6E2CF834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for students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84020E-26D7-66DA-BF93-F9123BF9CC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116424"/>
            <a:ext cx="5105400" cy="3645915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18EF0AD-7E9E-982A-01E1-6DE908926B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3795" y="2116424"/>
            <a:ext cx="7303008" cy="36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4CA77-BF3D-89FF-5DBB-E84513BE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Statistics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73E4-6806-3CD0-59F2-F05B3223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285" y="1673792"/>
            <a:ext cx="4879199" cy="823912"/>
          </a:xfrm>
        </p:spPr>
        <p:txBody>
          <a:bodyPr/>
          <a:lstStyle/>
          <a:p>
            <a:r>
              <a:rPr lang="en-US" dirty="0"/>
              <a:t>CHEM 107, Fall 2022 (N = 17)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DA062-EFBF-BE8E-00F4-A7A854E0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1484" y="1673792"/>
            <a:ext cx="4865554" cy="823912"/>
          </a:xfrm>
        </p:spPr>
        <p:txBody>
          <a:bodyPr/>
          <a:lstStyle/>
          <a:p>
            <a:r>
              <a:rPr lang="en-US" dirty="0"/>
              <a:t>CHEM 107, Fall 2024 (N = 4)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47D49439-0006-3CD2-1559-D17F31C244A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71976979"/>
              </p:ext>
            </p:extLst>
          </p:nvPr>
        </p:nvGraphicFramePr>
        <p:xfrm>
          <a:off x="6171681" y="2610024"/>
          <a:ext cx="5095875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738242D-A617-BEA0-80E1-017949A5D67A}"/>
              </a:ext>
            </a:extLst>
          </p:cNvPr>
          <p:cNvSpPr txBox="1"/>
          <p:nvPr/>
        </p:nvSpPr>
        <p:spPr>
          <a:xfrm>
            <a:off x="731520" y="5602069"/>
            <a:ext cx="10535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Goal = Provide students with timely feedback regarding their learning progress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3EE9FD7-5861-295B-E25A-BB196AB47C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397186"/>
              </p:ext>
            </p:extLst>
          </p:nvPr>
        </p:nvGraphicFramePr>
        <p:xfrm>
          <a:off x="913795" y="2610024"/>
          <a:ext cx="5106988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49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E439-429A-326A-F4B6-6E2CF834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39359-2156-358C-69E2-83D75FD3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Chapter Quizzes (Summative Assessment)</a:t>
            </a:r>
          </a:p>
          <a:p>
            <a:pPr lvl="1"/>
            <a:r>
              <a:rPr lang="en-US" dirty="0"/>
              <a:t>Different versions used by Burns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Online quiz (prior to lecture coverage)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Online quiz (after lecture coverage)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In-class quiz </a:t>
            </a:r>
            <a:r>
              <a:rPr lang="en-US" dirty="0"/>
              <a:t>(prior to lecture coverage)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In-class quiz (after lecture coverage)</a:t>
            </a:r>
          </a:p>
          <a:p>
            <a:r>
              <a:rPr lang="en-US" dirty="0"/>
              <a:t>Goal = Provide students with timely feedback regarding their learning process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E439-429A-326A-F4B6-6E2CF834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for students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C37807-4BD1-6A31-F8F5-841ADDBD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0487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Weekly Journal Entries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Summarize your week’s work in chemistry &amp; provide a ballpark estimate of total time spent on chemistry (in and out of class)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Reflect on your week’s work. What are your gut feelings about the course? What problems and questions are you having?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Plan the upcoming week. What assignments and assessments (quizzes or tests) will occur this week? When will you do them?</a:t>
            </a:r>
          </a:p>
          <a:p>
            <a:pPr lvl="1"/>
            <a:r>
              <a:rPr lang="en-US" dirty="0"/>
              <a:t>Ideally, I score each entry within a few days after assignment deadline and provide a useful response.</a:t>
            </a:r>
          </a:p>
          <a:p>
            <a:pPr lvl="2"/>
            <a:r>
              <a:rPr lang="en-US" dirty="0"/>
              <a:t>Sometimes, I am swamped with work…I inform students that communication can be slow via this asynchronous assignment.</a:t>
            </a:r>
          </a:p>
          <a:p>
            <a:pPr lvl="2"/>
            <a:r>
              <a:rPr lang="en-US" dirty="0"/>
              <a:t>When I taught a lecture of 150 students, I scored journals 3-4 times/semester.</a:t>
            </a:r>
          </a:p>
        </p:txBody>
      </p:sp>
    </p:spTree>
    <p:extLst>
      <p:ext uri="{BB962C8B-B14F-4D97-AF65-F5344CB8AC3E}">
        <p14:creationId xmlns:p14="http://schemas.microsoft.com/office/powerpoint/2010/main" val="36755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C0B265-9010-B67D-5BFF-E27E9863792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3467-201F-635E-3890-C7551276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feedback regarding flipped pedagogy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5B56-2103-9A3D-53F1-F9794AD17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Students rarely like flipped pedagogy at the beginning of my courses.</a:t>
            </a:r>
          </a:p>
          <a:p>
            <a:pPr lvl="1"/>
            <a:r>
              <a:rPr lang="en-US" dirty="0"/>
              <a:t>Many of my students are passive in their learning</a:t>
            </a:r>
          </a:p>
          <a:p>
            <a:pPr lvl="1"/>
            <a:r>
              <a:rPr lang="en-US" dirty="0"/>
              <a:t>Flipped pedagogy demands students’ active participation</a:t>
            </a:r>
          </a:p>
          <a:p>
            <a:pPr lvl="1"/>
            <a:r>
              <a:rPr lang="en-US" dirty="0"/>
              <a:t>They can be easily overwhelmed by active learning</a:t>
            </a:r>
          </a:p>
          <a:p>
            <a:r>
              <a:rPr lang="en-US" dirty="0"/>
              <a:t>My student evaluations have greatly improved as I pushed flipped pedagogy.</a:t>
            </a:r>
          </a:p>
          <a:p>
            <a:pPr lvl="1"/>
            <a:r>
              <a:rPr lang="en-US" dirty="0"/>
              <a:t>My courses are more challenging, but most students recognize I am invested in their educational outcomes.</a:t>
            </a:r>
          </a:p>
          <a:p>
            <a:pPr lvl="1"/>
            <a:r>
              <a:rPr lang="en-US" dirty="0"/>
              <a:t>I “sell” flipped pedagogy to my students</a:t>
            </a:r>
          </a:p>
          <a:p>
            <a:r>
              <a:rPr lang="en-US" dirty="0"/>
              <a:t>The first couple of weeks are very important for establishing expectations for the course.</a:t>
            </a:r>
          </a:p>
        </p:txBody>
      </p:sp>
    </p:spTree>
    <p:extLst>
      <p:ext uri="{BB962C8B-B14F-4D97-AF65-F5344CB8AC3E}">
        <p14:creationId xmlns:p14="http://schemas.microsoft.com/office/powerpoint/2010/main" val="13337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C933-A2A8-1D60-05EF-908251BE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0E540-2883-CBFB-D1D7-07ABBB5FE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Based upon my experiences in my chemistry courses, flipped classroom pedagogy emphasizes the active role that learners play.</a:t>
            </a:r>
          </a:p>
          <a:p>
            <a:r>
              <a:rPr lang="en-US" dirty="0"/>
              <a:t>Flipped classrooms provides time for active learning.</a:t>
            </a:r>
          </a:p>
          <a:p>
            <a:pPr lvl="1"/>
            <a:r>
              <a:rPr lang="en-US" dirty="0"/>
              <a:t>Educational games</a:t>
            </a:r>
          </a:p>
          <a:p>
            <a:pPr lvl="1"/>
            <a:r>
              <a:rPr lang="en-US" dirty="0"/>
              <a:t>Small group </a:t>
            </a:r>
            <a:r>
              <a:rPr lang="en-US" dirty="0" err="1"/>
              <a:t>activites</a:t>
            </a:r>
            <a:endParaRPr lang="en-US" dirty="0"/>
          </a:p>
          <a:p>
            <a:pPr lvl="1"/>
            <a:r>
              <a:rPr lang="en-US" dirty="0"/>
              <a:t>Q &amp; A sessions using polling devices</a:t>
            </a:r>
          </a:p>
          <a:p>
            <a:r>
              <a:rPr lang="en-US" dirty="0"/>
              <a:t>Flipped classrooms offers opportunities for remedial activities:</a:t>
            </a:r>
          </a:p>
          <a:p>
            <a:pPr lvl="1"/>
            <a:r>
              <a:rPr lang="en-US" dirty="0"/>
              <a:t>Effective notetaking skills</a:t>
            </a:r>
          </a:p>
          <a:p>
            <a:pPr lvl="1"/>
            <a:r>
              <a:rPr lang="en-US" dirty="0"/>
              <a:t>Study skills</a:t>
            </a:r>
          </a:p>
          <a:p>
            <a:pPr lvl="1"/>
            <a:r>
              <a:rPr lang="en-US" dirty="0"/>
              <a:t>Fundamental mathematics skills</a:t>
            </a:r>
          </a:p>
        </p:txBody>
      </p:sp>
    </p:spTree>
    <p:extLst>
      <p:ext uri="{BB962C8B-B14F-4D97-AF65-F5344CB8AC3E}">
        <p14:creationId xmlns:p14="http://schemas.microsoft.com/office/powerpoint/2010/main" val="3861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5E95-7DEB-ABD4-FD4C-BF14E84B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77D03-F656-12D7-5FC4-DD5DDA0D2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845A-5506-55DD-DDDD-4CC7C0BF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6B67C-E9AF-D598-FD04-0423A90F5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Innovative Pedagogy Grant from the Center for Teaching Excellence, University of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343652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0C68-EE76-8FA2-CAE4-75F4038C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Pandemic Generation Goes to College. It Has Not Been Easy.”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1C941-E800-C938-D89A-3C1EDD35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en-US" dirty="0"/>
              <a:t>Eliza Fawcett, </a:t>
            </a:r>
            <a:r>
              <a:rPr lang="en-US" i="1" dirty="0"/>
              <a:t>New York Times</a:t>
            </a:r>
            <a:r>
              <a:rPr lang="en-US" dirty="0"/>
              <a:t>, November 1, 2022. Online: </a:t>
            </a:r>
            <a:r>
              <a:rPr lang="en-US" dirty="0">
                <a:hlinkClick r:id="rId2"/>
              </a:rPr>
              <a:t>https://www.nytimes.com/2022/11/01/us/covid-college-students.html</a:t>
            </a:r>
            <a:r>
              <a:rPr lang="en-US" dirty="0"/>
              <a:t> </a:t>
            </a:r>
          </a:p>
          <a:p>
            <a:r>
              <a:rPr lang="en-US" dirty="0"/>
              <a:t>She quotes faculty, administrators, and students: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Many more students are tentative and anxious.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Lack foundational math skills and rigorous study habits.</a:t>
            </a:r>
          </a:p>
          <a:p>
            <a:r>
              <a:rPr lang="en-US" dirty="0"/>
              <a:t>Standards and grades declined in most academic areas</a:t>
            </a:r>
          </a:p>
        </p:txBody>
      </p:sp>
    </p:spTree>
    <p:extLst>
      <p:ext uri="{BB962C8B-B14F-4D97-AF65-F5344CB8AC3E}">
        <p14:creationId xmlns:p14="http://schemas.microsoft.com/office/powerpoint/2010/main" val="37221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0C68-EE76-8FA2-CAE4-75F4038C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Elite College Students Who Can’t Read Books”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1C941-E800-C938-D89A-3C1EDD35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en-US" dirty="0"/>
              <a:t>Rose </a:t>
            </a:r>
            <a:r>
              <a:rPr lang="en-US" dirty="0" err="1"/>
              <a:t>Horowitch</a:t>
            </a:r>
            <a:r>
              <a:rPr lang="en-US" dirty="0"/>
              <a:t>, </a:t>
            </a:r>
            <a:r>
              <a:rPr lang="en-US" i="1" dirty="0"/>
              <a:t>Atlantic Monthly</a:t>
            </a:r>
            <a:r>
              <a:rPr lang="en-US" dirty="0"/>
              <a:t>, November 1, 2024. Online: </a:t>
            </a:r>
            <a:r>
              <a:rPr lang="en-US" dirty="0">
                <a:hlinkClick r:id="rId2"/>
              </a:rPr>
              <a:t>https://www.theatlantic.com/magazine/archive/2024/11/the-elite-college-students-who-cant-read-books/679945/</a:t>
            </a:r>
            <a:r>
              <a:rPr lang="en-US" dirty="0"/>
              <a:t> </a:t>
            </a:r>
          </a:p>
          <a:p>
            <a:r>
              <a:rPr lang="en-US" dirty="0"/>
              <a:t>She interviewed 33 faculty and administrators in the humanities. Individual faculty members stated: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Middle and high schools are not commonly assigning books for reading.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Students “shut down” when confronted with ideas they don’t understand.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Students have trouble staying focused while reading.</a:t>
            </a:r>
          </a:p>
          <a:p>
            <a:r>
              <a:rPr lang="en-US" dirty="0"/>
              <a:t>It’s not that students don’t want to do the reading. It’s that they don’t know how.</a:t>
            </a:r>
          </a:p>
        </p:txBody>
      </p:sp>
    </p:spTree>
    <p:extLst>
      <p:ext uri="{BB962C8B-B14F-4D97-AF65-F5344CB8AC3E}">
        <p14:creationId xmlns:p14="http://schemas.microsoft.com/office/powerpoint/2010/main" val="8871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3762-544D-C297-9584-F49CF4E0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 students where they are at and provide a scaffold for learning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7C390-4C27-1B75-D6F9-542F271D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explicit in the skills needed for success</a:t>
            </a:r>
          </a:p>
          <a:p>
            <a:r>
              <a:rPr lang="en-US" dirty="0"/>
              <a:t>Provide resources for students to gain these skills</a:t>
            </a:r>
          </a:p>
          <a:p>
            <a:r>
              <a:rPr lang="en-US" dirty="0"/>
              <a:t>Hold students accountable for their performance</a:t>
            </a:r>
          </a:p>
          <a:p>
            <a:pPr lvl="1"/>
            <a:r>
              <a:rPr lang="en-US" dirty="0"/>
              <a:t>Try to be flexible for students making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8797D-6405-2E42-06B9-0E12963FD48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1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34406-0D44-983F-0F20-41AA5763C9B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17C1-7BBE-68E1-7656-AEF7E13B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Flipped pedagogy for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7CB3-A156-E3EA-215A-CE252461B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70005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/>
              <a:t>Prior to classroom meetings, students are expected to complete the following pre-lecture activities (varies across courses):</a:t>
            </a:r>
          </a:p>
          <a:p>
            <a:pPr lvl="1"/>
            <a:r>
              <a:rPr lang="en-US" sz="2000" dirty="0"/>
              <a:t>Watch online lecture videos: basic contents and skills with embedded formative assessment (VidGrid)</a:t>
            </a:r>
          </a:p>
          <a:p>
            <a:pPr lvl="2"/>
            <a:r>
              <a:rPr lang="en-US" sz="1800" dirty="0"/>
              <a:t>I am assigning homework points for watching the videos.</a:t>
            </a:r>
          </a:p>
          <a:p>
            <a:pPr lvl="1"/>
            <a:r>
              <a:rPr lang="en-US" sz="2000" dirty="0"/>
              <a:t>Read the chapter in textbook (average number of pages = 25 to 40 pages)</a:t>
            </a:r>
          </a:p>
          <a:p>
            <a:pPr lvl="1"/>
            <a:r>
              <a:rPr lang="en-US" sz="2000" dirty="0"/>
              <a:t>Complete online content modules (ALEKS) corresponding to textbook chapters</a:t>
            </a:r>
          </a:p>
          <a:p>
            <a:pPr lvl="2"/>
            <a:r>
              <a:rPr lang="en-US" sz="1800" dirty="0"/>
              <a:t>I encourage students to use targeted videos available through YouTube.com</a:t>
            </a:r>
          </a:p>
        </p:txBody>
      </p:sp>
    </p:spTree>
    <p:extLst>
      <p:ext uri="{BB962C8B-B14F-4D97-AF65-F5344CB8AC3E}">
        <p14:creationId xmlns:p14="http://schemas.microsoft.com/office/powerpoint/2010/main" val="34135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17C1-7BBE-68E1-7656-AEF7E13B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for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7CB3-A156-E3EA-215A-CE252461B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728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2400" dirty="0"/>
              <a:t>Classroom meetings focus on active learning:</a:t>
            </a:r>
          </a:p>
          <a:p>
            <a:pPr lvl="1"/>
            <a:r>
              <a:rPr lang="en-US" sz="2000" dirty="0"/>
              <a:t>Summative assessment (quiz) occurs during the class session</a:t>
            </a:r>
          </a:p>
          <a:p>
            <a:pPr lvl="1"/>
            <a:r>
              <a:rPr lang="en-US" sz="2000" dirty="0"/>
              <a:t>Question &amp; answer period using classroom polling</a:t>
            </a:r>
          </a:p>
          <a:p>
            <a:pPr lvl="2"/>
            <a:r>
              <a:rPr lang="en-US" sz="1800" dirty="0"/>
              <a:t>Students tended to ask me questions about assignments and assessments</a:t>
            </a:r>
          </a:p>
          <a:p>
            <a:pPr lvl="2"/>
            <a:r>
              <a:rPr lang="en-US" sz="1800" dirty="0"/>
              <a:t>I tended to ask them questions about content</a:t>
            </a:r>
          </a:p>
          <a:p>
            <a:pPr lvl="1"/>
            <a:r>
              <a:rPr lang="en-US" sz="2000" dirty="0"/>
              <a:t>Use lecture for “learning how to learn” activities, such as outlining a portion of a chapter (20 minutes)</a:t>
            </a:r>
          </a:p>
          <a:p>
            <a:pPr lvl="1"/>
            <a:r>
              <a:rPr lang="en-US" sz="2000" dirty="0"/>
              <a:t>My questions draw heavily upon video and textbook content and end of chapter problems.</a:t>
            </a:r>
          </a:p>
          <a:p>
            <a:pPr lvl="2"/>
            <a:r>
              <a:rPr lang="en-US" sz="1800" dirty="0"/>
              <a:t>I highlight the value of using these resources for learning chemistry</a:t>
            </a:r>
          </a:p>
        </p:txBody>
      </p:sp>
    </p:spTree>
    <p:extLst>
      <p:ext uri="{BB962C8B-B14F-4D97-AF65-F5344CB8AC3E}">
        <p14:creationId xmlns:p14="http://schemas.microsoft.com/office/powerpoint/2010/main" val="38133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17C1-7BBE-68E1-7656-AEF7E13B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for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7CB3-A156-E3EA-215A-CE252461B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8380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en-US" sz="2400" dirty="0"/>
              <a:t>Students are expected to complete these follow-up activities:</a:t>
            </a:r>
          </a:p>
          <a:p>
            <a:pPr lvl="1"/>
            <a:r>
              <a:rPr lang="en-US" sz="2000" dirty="0"/>
              <a:t>Submit weekly journal entry</a:t>
            </a:r>
          </a:p>
          <a:p>
            <a:pPr lvl="2"/>
            <a:r>
              <a:rPr lang="en-US" sz="1800" dirty="0"/>
              <a:t>Provides students with opportunities to reflect upon their learning</a:t>
            </a:r>
          </a:p>
          <a:p>
            <a:pPr lvl="2"/>
            <a:r>
              <a:rPr lang="en-US" sz="1800" dirty="0"/>
              <a:t>Provides a private communication channel between students and their instructor</a:t>
            </a:r>
          </a:p>
        </p:txBody>
      </p:sp>
    </p:spTree>
    <p:extLst>
      <p:ext uri="{BB962C8B-B14F-4D97-AF65-F5344CB8AC3E}">
        <p14:creationId xmlns:p14="http://schemas.microsoft.com/office/powerpoint/2010/main" val="20402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309c83b-f068-4905-9179-fb609ee151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c2428e5-02a4-4bb8-a5f6-49edc534c3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72b679e-52cf-4643-b1b0-bb34cb41521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4374</TotalTime>
  <Words>1100</Words>
  <Application>Microsoft Office PowerPoint</Application>
  <PresentationFormat>Widescreen</PresentationFormat>
  <Paragraphs>99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Bookman Old Style</vt:lpstr>
      <vt:lpstr>Rockwell</vt:lpstr>
      <vt:lpstr>Damask</vt:lpstr>
      <vt:lpstr>Flipped Classrooms serving as a scaffold for learning how to learn</vt:lpstr>
      <vt:lpstr>“The Pandemic Generation Goes to College. It Has Not Been Easy.”</vt:lpstr>
      <vt:lpstr>“The Elite College Students Who Can’t Read Books”</vt:lpstr>
      <vt:lpstr>Meet students where they are at and provide a scaffold for learning skills</vt:lpstr>
      <vt:lpstr>PowerPoint Presentation</vt:lpstr>
      <vt:lpstr>PowerPoint Presentation</vt:lpstr>
      <vt:lpstr>Flipped pedagogy for chemistry</vt:lpstr>
      <vt:lpstr>Curriculum for chemistry</vt:lpstr>
      <vt:lpstr>Curriculum for chemistry</vt:lpstr>
      <vt:lpstr>Curriculum for chemistry</vt:lpstr>
      <vt:lpstr>Accountability for students</vt:lpstr>
      <vt:lpstr>Engagement Statistics</vt:lpstr>
      <vt:lpstr>Accountability for students</vt:lpstr>
      <vt:lpstr>Accountability for students</vt:lpstr>
      <vt:lpstr>PowerPoint Presentation</vt:lpstr>
      <vt:lpstr>Student feedback regarding flipped pedagogy</vt:lpstr>
      <vt:lpstr>Conclusions</vt:lpstr>
      <vt:lpstr>Questions or Comments?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 model for learning forensic chemistry: A case study</dc:title>
  <dc:creator>Burns, Francis</dc:creator>
  <cp:lastModifiedBy>Seibles, Kimberly</cp:lastModifiedBy>
  <cp:revision>52</cp:revision>
  <dcterms:created xsi:type="dcterms:W3CDTF">2022-12-06T23:26:25Z</dcterms:created>
  <dcterms:modified xsi:type="dcterms:W3CDTF">2024-10-22T13:59:39Z</dcterms:modified>
</cp:coreProperties>
</file>