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8" r:id="rId6"/>
    <p:sldId id="269" r:id="rId7"/>
    <p:sldId id="270" r:id="rId8"/>
    <p:sldId id="271" r:id="rId9"/>
    <p:sldId id="272" r:id="rId10"/>
    <p:sldId id="27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FB5CC-A3C9-4687-82D9-93DA2E386A42}" v="39" dt="2024-10-18T14:13:36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bert, Laura" userId="3a5da222-c457-4dc0-a5bc-835e5ae1f57a" providerId="ADAL" clId="{6CDFB5CC-A3C9-4687-82D9-93DA2E386A42}"/>
    <pc:docChg chg="delSld modSld">
      <pc:chgData name="Herbert, Laura" userId="3a5da222-c457-4dc0-a5bc-835e5ae1f57a" providerId="ADAL" clId="{6CDFB5CC-A3C9-4687-82D9-93DA2E386A42}" dt="2024-10-18T14:14:52.065" v="70" actId="13926"/>
      <pc:docMkLst>
        <pc:docMk/>
      </pc:docMkLst>
      <pc:sldChg chg="modSp mod">
        <pc:chgData name="Herbert, Laura" userId="3a5da222-c457-4dc0-a5bc-835e5ae1f57a" providerId="ADAL" clId="{6CDFB5CC-A3C9-4687-82D9-93DA2E386A42}" dt="2024-10-17T14:33:51.698" v="38" actId="20577"/>
        <pc:sldMkLst>
          <pc:docMk/>
          <pc:sldMk cId="3587006069" sldId="257"/>
        </pc:sldMkLst>
        <pc:spChg chg="mod">
          <ac:chgData name="Herbert, Laura" userId="3a5da222-c457-4dc0-a5bc-835e5ae1f57a" providerId="ADAL" clId="{6CDFB5CC-A3C9-4687-82D9-93DA2E386A42}" dt="2024-10-17T14:33:51.698" v="38" actId="20577"/>
          <ac:spMkLst>
            <pc:docMk/>
            <pc:sldMk cId="3587006069" sldId="257"/>
            <ac:spMk id="3" creationId="{8B96A461-863C-424F-BAE7-45F2ACA74C3E}"/>
          </ac:spMkLst>
        </pc:spChg>
      </pc:sldChg>
      <pc:sldChg chg="del">
        <pc:chgData name="Herbert, Laura" userId="3a5da222-c457-4dc0-a5bc-835e5ae1f57a" providerId="ADAL" clId="{6CDFB5CC-A3C9-4687-82D9-93DA2E386A42}" dt="2024-10-17T23:07:39.877" v="41" actId="2696"/>
        <pc:sldMkLst>
          <pc:docMk/>
          <pc:sldMk cId="567269617" sldId="261"/>
        </pc:sldMkLst>
      </pc:sldChg>
      <pc:sldChg chg="del">
        <pc:chgData name="Herbert, Laura" userId="3a5da222-c457-4dc0-a5bc-835e5ae1f57a" providerId="ADAL" clId="{6CDFB5CC-A3C9-4687-82D9-93DA2E386A42}" dt="2024-10-17T23:07:39.877" v="41" actId="2696"/>
        <pc:sldMkLst>
          <pc:docMk/>
          <pc:sldMk cId="3961531949" sldId="262"/>
        </pc:sldMkLst>
      </pc:sldChg>
      <pc:sldChg chg="del">
        <pc:chgData name="Herbert, Laura" userId="3a5da222-c457-4dc0-a5bc-835e5ae1f57a" providerId="ADAL" clId="{6CDFB5CC-A3C9-4687-82D9-93DA2E386A42}" dt="2024-10-17T23:07:39.877" v="41" actId="2696"/>
        <pc:sldMkLst>
          <pc:docMk/>
          <pc:sldMk cId="2621845053" sldId="263"/>
        </pc:sldMkLst>
      </pc:sldChg>
      <pc:sldChg chg="addSp modSp mod">
        <pc:chgData name="Herbert, Laura" userId="3a5da222-c457-4dc0-a5bc-835e5ae1f57a" providerId="ADAL" clId="{6CDFB5CC-A3C9-4687-82D9-93DA2E386A42}" dt="2024-10-18T14:13:36.382" v="69"/>
        <pc:sldMkLst>
          <pc:docMk/>
          <pc:sldMk cId="2963952836" sldId="265"/>
        </pc:sldMkLst>
        <pc:graphicFrameChg chg="add mod">
          <ac:chgData name="Herbert, Laura" userId="3a5da222-c457-4dc0-a5bc-835e5ae1f57a" providerId="ADAL" clId="{6CDFB5CC-A3C9-4687-82D9-93DA2E386A42}" dt="2024-10-18T14:13:36.382" v="68"/>
          <ac:graphicFrameMkLst>
            <pc:docMk/>
            <pc:sldMk cId="2963952836" sldId="265"/>
            <ac:graphicFrameMk id="3" creationId="{9C139657-0EEF-8230-3FC6-6D756E98A259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9"/>
          <ac:graphicFrameMkLst>
            <pc:docMk/>
            <pc:sldMk cId="2963952836" sldId="265"/>
            <ac:graphicFrameMk id="4" creationId="{E12D75FC-7B4C-20EC-AB5F-D6082A008F59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7"/>
          <ac:graphicFrameMkLst>
            <pc:docMk/>
            <pc:sldMk cId="2963952836" sldId="265"/>
            <ac:graphicFrameMk id="5" creationId="{D6946A0F-3EF1-8FC2-AE91-783122734750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6"/>
          <ac:graphicFrameMkLst>
            <pc:docMk/>
            <pc:sldMk cId="2963952836" sldId="265"/>
            <ac:graphicFrameMk id="6" creationId="{3CDEBFBD-38E8-EA8A-F032-45FE5BF86359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5"/>
          <ac:graphicFrameMkLst>
            <pc:docMk/>
            <pc:sldMk cId="2963952836" sldId="265"/>
            <ac:graphicFrameMk id="7" creationId="{BFE64A17-A16C-88F8-C43F-1B355F79449E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4"/>
          <ac:graphicFrameMkLst>
            <pc:docMk/>
            <pc:sldMk cId="2963952836" sldId="265"/>
            <ac:graphicFrameMk id="8" creationId="{2EE08BCB-72A7-AA6E-5AED-E219265C40A7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82" v="63"/>
          <ac:graphicFrameMkLst>
            <pc:docMk/>
            <pc:sldMk cId="2963952836" sldId="265"/>
            <ac:graphicFrameMk id="9" creationId="{E27FB436-D5D8-D356-3D3C-F83DCE5EB4B2}"/>
          </ac:graphicFrameMkLst>
        </pc:graphicFrameChg>
        <pc:graphicFrameChg chg="add mod">
          <ac:chgData name="Herbert, Laura" userId="3a5da222-c457-4dc0-a5bc-835e5ae1f57a" providerId="ADAL" clId="{6CDFB5CC-A3C9-4687-82D9-93DA2E386A42}" dt="2024-10-18T14:13:36.377" v="62"/>
          <ac:graphicFrameMkLst>
            <pc:docMk/>
            <pc:sldMk cId="2963952836" sldId="265"/>
            <ac:graphicFrameMk id="10" creationId="{24AF36ED-77EB-F72F-82EC-8943D78F3A84}"/>
          </ac:graphicFrameMkLst>
        </pc:graphicFrameChg>
      </pc:sldChg>
      <pc:sldChg chg="modSp mod">
        <pc:chgData name="Herbert, Laura" userId="3a5da222-c457-4dc0-a5bc-835e5ae1f57a" providerId="ADAL" clId="{6CDFB5CC-A3C9-4687-82D9-93DA2E386A42}" dt="2024-10-18T14:14:52.065" v="70" actId="13926"/>
        <pc:sldMkLst>
          <pc:docMk/>
          <pc:sldMk cId="2138943852" sldId="266"/>
        </pc:sldMkLst>
        <pc:spChg chg="mod">
          <ac:chgData name="Herbert, Laura" userId="3a5da222-c457-4dc0-a5bc-835e5ae1f57a" providerId="ADAL" clId="{6CDFB5CC-A3C9-4687-82D9-93DA2E386A42}" dt="2024-10-18T14:14:52.065" v="70" actId="13926"/>
          <ac:spMkLst>
            <pc:docMk/>
            <pc:sldMk cId="2138943852" sldId="266"/>
            <ac:spMk id="3" creationId="{3762633E-C666-93FF-BEC8-2E31F4EC74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4C2F4-3918-41CA-93F4-4C9DE05100E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1DC0F-EF30-4E8A-BEAA-649D2B06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344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74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937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943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607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3E603-0EE4-3042-9661-047EB577E4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93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6703-D0F7-E745-A687-AC990D0C4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734056"/>
            <a:ext cx="9144000" cy="2387600"/>
          </a:xfrm>
        </p:spPr>
        <p:txBody>
          <a:bodyPr anchor="b"/>
          <a:lstStyle>
            <a:lvl1pPr algn="ctr">
              <a:defRPr sz="600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6FFF2-58E4-794E-892D-6FF45321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39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C03E-EF71-2C40-9E45-BF08314E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5991633"/>
            <a:ext cx="258783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64F0D0-2F2D-9149-B1D9-FB514D770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764823" y="4648414"/>
            <a:ext cx="2662354" cy="170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8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nclus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56521"/>
            <a:ext cx="10515600" cy="2187986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67949"/>
            <a:ext cx="5493794" cy="1500187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Email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623660-3E32-824C-8D0A-80682324F9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480812" y="5682336"/>
            <a:ext cx="42291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8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9ED37-4F17-3341-80DD-6302FD9C03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6E732-1F86-874D-B35F-F0D15E08E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13372-CC48-6246-83C0-B536F3DC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5CF31-8755-3E42-B89A-9D67D96D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35332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8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01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DC64B-5CD5-7341-B6E0-9B4F677F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18467-A91D-B840-9781-A402C93E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6502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4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C8D6-6BCB-BD4B-B6E0-92A77800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099C-8353-F44E-8406-26AC07974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CC49-08EF-8048-B6B2-BC247008F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CBEF1-4544-884E-86EB-5374139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7F880-2CCE-9044-8CE8-A7CF47CE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877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7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02-B46A-204D-94D4-E50D913A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7812B-2A55-D049-A1C2-A4C973AC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8766B-6B24-3B45-B55F-3D85F881F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7F728-2418-1540-9191-5FDFA36D8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48585-BFC1-9148-A0B5-07C83C2F2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371BF-1A9F-5641-95DB-6C0FE67B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21846-D4EB-5949-B8F3-E4009916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283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9A27-C210-CF48-97F8-943B5EBA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EC86A-0D15-764F-AA81-41016E20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33FAA-B5EA-C54D-A18B-17F16CA5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5974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2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3B2E2CA-E934-9A4C-8567-2F248769C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887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E991BC-E157-B340-860E-81A4EBD0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805CF-1707-5749-8109-20FA4495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0564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54A1-6207-5141-AAB1-9A7630DA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9F95B-0887-9F4F-BA1C-0B9CBE5AE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515B1-8A32-AB43-82F2-51A60BC2E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D973-68F9-5B46-A3D8-B7AF20B0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A68CE-A588-FE4D-9C1E-5BE4A1A8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5185-7056-B946-8F27-7890BB2A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AF3B6-3151-9346-B00D-EBED7ED75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EF208-3C62-3840-A816-A69F27E0B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C1DD0-6624-6048-953E-41055A0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C492C-9027-2B43-9637-56046A06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6896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BC199-4655-F541-83EE-721E1D08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5D78-BC86-6C4A-8173-07BC8BF4F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E362-4DC4-BA42-AD46-DCFCBF72C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0043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B465-CD1B-7A41-8A74-7F4A07B23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004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AFF7-6653-6A4D-A979-64D2F5BECA2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7642C0-D5E8-D54B-BAD4-CC14D5938BA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8610600" y="5970985"/>
            <a:ext cx="2951480" cy="46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7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5" Type="http://schemas.openxmlformats.org/officeDocument/2006/relationships/control" Target="../activeX/activeX5.xml"/><Relationship Id="rId10" Type="http://schemas.openxmlformats.org/officeDocument/2006/relationships/image" Target="../media/image7.wmf"/><Relationship Id="rId4" Type="http://schemas.openxmlformats.org/officeDocument/2006/relationships/control" Target="../activeX/activeX4.xml"/><Relationship Id="rId9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profnurs.2023.01.010" TargetMode="External"/><Relationship Id="rId2" Type="http://schemas.openxmlformats.org/officeDocument/2006/relationships/hyperlink" Target="https://doi.org/10.3928/01484834-20180322-0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08/LIMCE-07-2018-0043" TargetMode="External"/><Relationship Id="rId4" Type="http://schemas.openxmlformats.org/officeDocument/2006/relationships/hyperlink" Target="https://doi.org/10.1080/13611267.2019.168669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9F61-B891-3944-9E22-503B0C38A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Utilizing peer mentorship to foster caring and support amongst Your Students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A461-863C-424F-BAE7-45F2ACA74C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Jacqueline Haverkamp, DNP, MBA, RN, FNP-C</a:t>
            </a:r>
          </a:p>
          <a:p>
            <a:pPr algn="l"/>
            <a:r>
              <a:rPr lang="en-US" dirty="0"/>
              <a:t>Laura Herbert, DNP, APRN, FNP-BC, CNE</a:t>
            </a:r>
          </a:p>
          <a:p>
            <a:pPr algn="l"/>
            <a:r>
              <a:rPr lang="en-US" dirty="0"/>
              <a:t>John Rosella, MSN, RN</a:t>
            </a:r>
          </a:p>
        </p:txBody>
      </p:sp>
    </p:spTree>
    <p:extLst>
      <p:ext uri="{BB962C8B-B14F-4D97-AF65-F5344CB8AC3E}">
        <p14:creationId xmlns:p14="http://schemas.microsoft.com/office/powerpoint/2010/main" val="3587006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5B03-BFA7-AED5-1553-5881929C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DNP STUDENT PEER  MENTORING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1983-25CB-FA11-B565-4C6BE04C8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161"/>
            <a:ext cx="10515600" cy="4283544"/>
          </a:xfrm>
        </p:spPr>
        <p:txBody>
          <a:bodyPr/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3200" b="1" u="sng" dirty="0"/>
              <a:t>Benefits of Mentorship</a:t>
            </a:r>
          </a:p>
          <a:p>
            <a:pPr marL="0" indent="0">
              <a:buNone/>
            </a:pPr>
            <a:endParaRPr lang="en-US" u="sng" dirty="0"/>
          </a:p>
          <a:p>
            <a:r>
              <a:rPr lang="en-US" sz="2800" dirty="0"/>
              <a:t>involvement in coaching &amp; educational role</a:t>
            </a:r>
          </a:p>
          <a:p>
            <a:r>
              <a:rPr lang="en-US" sz="2800" dirty="0"/>
              <a:t>promote networking opportunities </a:t>
            </a:r>
          </a:p>
          <a:p>
            <a:r>
              <a:rPr lang="en-US" dirty="0"/>
              <a:t>improved academic self-efficacy</a:t>
            </a:r>
            <a:endParaRPr lang="en-US" sz="2800" dirty="0"/>
          </a:p>
          <a:p>
            <a:r>
              <a:rPr lang="en-US" sz="2800" dirty="0"/>
              <a:t>enthusiasm for success of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5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2868-0878-DA62-675B-2F86BB3D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Breakout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99234-D468-459A-C5C8-147BCAB8B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566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Discuss how peer mentorships can be applied within varying academic contexts</a:t>
            </a:r>
          </a:p>
        </p:txBody>
      </p:sp>
      <p:pic>
        <p:nvPicPr>
          <p:cNvPr id="4" name="Picture 3" descr="Colorful strings being woven togehter">
            <a:extLst>
              <a:ext uri="{FF2B5EF4-FFF2-40B4-BE49-F238E27FC236}">
                <a16:creationId xmlns:a16="http://schemas.microsoft.com/office/drawing/2014/main" id="{8FC83F32-023F-C47E-83F7-C934332F9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29" y="3396343"/>
            <a:ext cx="10816213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011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8AF7-CEA4-5273-1D65-7DD8D7EF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how peer mentorships can be applied within varying academic contexts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10515600" imgH="311040"/>
        </mc:Choice>
        <mc:Fallback>
          <p:control name="TextBox1" r:id="rId1" imgW="10515600" imgH="311040">
            <p:pic>
              <p:nvPicPr>
                <p:cNvPr id="4" name="TextBox1">
                  <a:extLst>
                    <a:ext uri="{FF2B5EF4-FFF2-40B4-BE49-F238E27FC236}">
                      <a16:creationId xmlns:a16="http://schemas.microsoft.com/office/drawing/2014/main" id="{E12D75FC-7B4C-20EC-AB5F-D6082A008F5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9" y="1966913"/>
                  <a:ext cx="10515600" cy="314171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10515600" imgH="311040"/>
        </mc:Choice>
        <mc:Fallback>
          <p:control name="TextBox2" r:id="rId2" imgW="10515600" imgH="311040">
            <p:pic>
              <p:nvPicPr>
                <p:cNvPr id="3" name="TextBox2">
                  <a:extLst>
                    <a:ext uri="{FF2B5EF4-FFF2-40B4-BE49-F238E27FC236}">
                      <a16:creationId xmlns:a16="http://schemas.microsoft.com/office/drawing/2014/main" id="{9C139657-0EEF-8230-3FC6-6D756E98A25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2468563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10515600" imgH="311040"/>
        </mc:Choice>
        <mc:Fallback>
          <p:control name="TextBox3" r:id="rId3" imgW="10515600" imgH="311040">
            <p:pic>
              <p:nvPicPr>
                <p:cNvPr id="5" name="TextBox3">
                  <a:extLst>
                    <a:ext uri="{FF2B5EF4-FFF2-40B4-BE49-F238E27FC236}">
                      <a16:creationId xmlns:a16="http://schemas.microsoft.com/office/drawing/2014/main" id="{D6946A0F-3EF1-8FC2-AE91-78312273475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2998788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10515600" imgH="311040"/>
        </mc:Choice>
        <mc:Fallback>
          <p:control name="TextBox4" r:id="rId4" imgW="10515600" imgH="311040">
            <p:pic>
              <p:nvPicPr>
                <p:cNvPr id="6" name="TextBox4">
                  <a:extLst>
                    <a:ext uri="{FF2B5EF4-FFF2-40B4-BE49-F238E27FC236}">
                      <a16:creationId xmlns:a16="http://schemas.microsoft.com/office/drawing/2014/main" id="{3CDEBFBD-38E8-EA8A-F032-45FE5BF8635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3519488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10515600" imgH="311040"/>
        </mc:Choice>
        <mc:Fallback>
          <p:control name="TextBox5" r:id="rId5" imgW="10515600" imgH="311040">
            <p:pic>
              <p:nvPicPr>
                <p:cNvPr id="7" name="TextBox5">
                  <a:extLst>
                    <a:ext uri="{FF2B5EF4-FFF2-40B4-BE49-F238E27FC236}">
                      <a16:creationId xmlns:a16="http://schemas.microsoft.com/office/drawing/2014/main" id="{BFE64A17-A16C-88F8-C43F-1B355F79449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4051300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6" r:id="rId6" imgW="10515600" imgH="311040"/>
        </mc:Choice>
        <mc:Fallback>
          <p:control name="TextBox6" r:id="rId6" imgW="10515600" imgH="311040">
            <p:pic>
              <p:nvPicPr>
                <p:cNvPr id="8" name="TextBox6">
                  <a:extLst>
                    <a:ext uri="{FF2B5EF4-FFF2-40B4-BE49-F238E27FC236}">
                      <a16:creationId xmlns:a16="http://schemas.microsoft.com/office/drawing/2014/main" id="{2EE08BCB-72A7-AA6E-5AED-E219265C40A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4591050"/>
                  <a:ext cx="10515600" cy="3127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7" r:id="rId7" imgW="10515600" imgH="311040"/>
        </mc:Choice>
        <mc:Fallback>
          <p:control name="TextBox7" r:id="rId7" imgW="10515600" imgH="311040">
            <p:pic>
              <p:nvPicPr>
                <p:cNvPr id="9" name="TextBox7">
                  <a:extLst>
                    <a:ext uri="{FF2B5EF4-FFF2-40B4-BE49-F238E27FC236}">
                      <a16:creationId xmlns:a16="http://schemas.microsoft.com/office/drawing/2014/main" id="{E27FB436-D5D8-D356-3D3C-F83DCE5EB4B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5113338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8" r:id="rId8" imgW="10515600" imgH="311040"/>
        </mc:Choice>
        <mc:Fallback>
          <p:control name="TextBox8" r:id="rId8" imgW="10515600" imgH="311040">
            <p:pic>
              <p:nvPicPr>
                <p:cNvPr id="10" name="TextBox8">
                  <a:extLst>
                    <a:ext uri="{FF2B5EF4-FFF2-40B4-BE49-F238E27FC236}">
                      <a16:creationId xmlns:a16="http://schemas.microsoft.com/office/drawing/2014/main" id="{24AF36ED-77EB-F72F-82EC-8943D78F3A8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54088" y="5634038"/>
                  <a:ext cx="10515600" cy="31273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96395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21AE7-A512-276A-73B7-5FAF533A6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633E-C666-93FF-BEC8-2E31F4EC7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464"/>
            <a:ext cx="10515600" cy="4486655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Anderson, T., &amp; Watkins, K. (2018). The value of peer mentorship as an educational strategy in nursing. </a:t>
            </a:r>
            <a:r>
              <a:rPr lang="en-US" sz="28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Journal of Nursing Education (57) 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4, 217-224. </a:t>
            </a:r>
            <a:r>
              <a:rPr lang="en-US" sz="2800" u="sn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https://doi.org/10.3928/01484834-20180322-05</a:t>
            </a:r>
            <a:endParaRPr lang="en-US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Cleary, M., Thapa, D.K., West, S., Lopez, V., Williamson, M., Sahay, A., &amp; </a:t>
            </a:r>
            <a:r>
              <a:rPr lang="en-US" sz="28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Kornhaber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kern="0" dirty="0">
                <a:effectLst/>
                <a:ea typeface="Times New Roman" panose="02020603050405020304" pitchFamily="18" charset="0"/>
              </a:rPr>
              <a:t>R. (2023). Mentoring students in doctoral nursing programs: A scoping review. </a:t>
            </a:r>
            <a:r>
              <a:rPr lang="en-US" sz="2800" i="1" kern="0" dirty="0">
                <a:effectLst/>
                <a:ea typeface="Times New Roman" panose="02020603050405020304" pitchFamily="18" charset="0"/>
              </a:rPr>
              <a:t>Journal of Professional Nursing (45)</a:t>
            </a:r>
            <a:r>
              <a:rPr lang="en-US" sz="2800" kern="0" dirty="0">
                <a:effectLst/>
                <a:ea typeface="Times New Roman" panose="02020603050405020304" pitchFamily="18" charset="0"/>
              </a:rPr>
              <a:t> 1, 71-88. </a:t>
            </a:r>
            <a:r>
              <a:rPr lang="en-US" sz="2800" u="sn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https://doi.org/10.1016/j.profnurs.2023.01.010</a:t>
            </a:r>
            <a:endParaRPr lang="en-US" sz="2800" u="sng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u="sng" kern="0" dirty="0">
              <a:solidFill>
                <a:srgbClr val="467886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216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Lorenzetti, D., Shipton, L., Nowell, L., Jacobsen, M., </a:t>
            </a:r>
            <a:r>
              <a:rPr lang="en-US" sz="28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Lorezetti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L., Clancy, T., &amp; </a:t>
            </a:r>
            <a:r>
              <a:rPr lang="en-US" sz="28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Paolucci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E.O. (2019). A systematic review of graduate student peer mentorship in academia. </a:t>
            </a:r>
            <a:r>
              <a:rPr lang="en-US" sz="28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Mentoring &amp; Tutoring: Partnership in Learning, 27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(5), 549-576. </a:t>
            </a:r>
            <a:r>
              <a:rPr lang="en-US" sz="2800" u="sn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https://doi.org/10.1080/13611267.2019.1686694</a:t>
            </a:r>
            <a:endParaRPr lang="en-US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McConnell, K., </a:t>
            </a:r>
            <a:r>
              <a:rPr lang="en-US" sz="28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Geesa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R.L., &amp; Lowery, K. (2019). Self-reflective mentoring: Perspectives of peer mentors in an education doctoral program. </a:t>
            </a:r>
            <a:r>
              <a:rPr lang="en-US" sz="2800" i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of Mentoring and Coaching in Education, 82</a:t>
            </a:r>
            <a:r>
              <a:rPr lang="en-US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(2), 86-101.</a:t>
            </a:r>
            <a:r>
              <a:rPr lang="en-US" sz="2800" u="sn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https://doi.org/10.1108/LIMCE-07-2018-0043</a:t>
            </a:r>
            <a:endParaRPr lang="en-US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43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4FC6-FE3D-7B45-84BE-3C726AB1D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Thanks </a:t>
            </a:r>
            <a:br>
              <a:rPr lang="en-US" dirty="0"/>
            </a:br>
            <a:r>
              <a:rPr lang="en-US" dirty="0"/>
              <a:t>&amp; </a:t>
            </a:r>
            <a:br>
              <a:rPr lang="en-US" dirty="0"/>
            </a:br>
            <a:r>
              <a:rPr lang="en-US" dirty="0"/>
              <a:t>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BE9774-D286-17FF-3FA1-D8AD540C89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Email: haverkaj@mailbox.sc.edu</a:t>
            </a:r>
          </a:p>
        </p:txBody>
      </p:sp>
    </p:spTree>
    <p:extLst>
      <p:ext uri="{BB962C8B-B14F-4D97-AF65-F5344CB8AC3E}">
        <p14:creationId xmlns:p14="http://schemas.microsoft.com/office/powerpoint/2010/main" val="338764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FBAD-F450-1448-A36A-72F6AB77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7E89-62C2-B143-BEBA-CA6D34981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and define peer mentorship concepts</a:t>
            </a:r>
          </a:p>
          <a:p>
            <a:r>
              <a:rPr lang="en-US" dirty="0"/>
              <a:t>Share and describe peer mentorship strategies employed, and benefits derived experientially through scheduled DNP student peer meetings</a:t>
            </a:r>
          </a:p>
          <a:p>
            <a:r>
              <a:rPr lang="en-US" dirty="0"/>
              <a:t>Form interprofessional, collegial discussion groups to discuss how peer mentorships can be applied within the academic context; Come together to share broadly the ideas generated by colleagues</a:t>
            </a:r>
          </a:p>
        </p:txBody>
      </p:sp>
    </p:spTree>
    <p:extLst>
      <p:ext uri="{BB962C8B-B14F-4D97-AF65-F5344CB8AC3E}">
        <p14:creationId xmlns:p14="http://schemas.microsoft.com/office/powerpoint/2010/main" val="398214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C33D-B2E9-E8D6-7DEB-2FB2DAA9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Mentorship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E4B1D-0883-C7BF-8D29-F806B0B52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 unique experience, insights and skills </a:t>
            </a:r>
          </a:p>
          <a:p>
            <a:r>
              <a:rPr lang="en-US" dirty="0"/>
              <a:t>Nurturing, mutual exchange </a:t>
            </a:r>
          </a:p>
          <a:p>
            <a:r>
              <a:rPr lang="en-US" dirty="0"/>
              <a:t>Encourages new perspectives &gt; innovative solutions</a:t>
            </a:r>
          </a:p>
          <a:p>
            <a:r>
              <a:rPr lang="en-US" dirty="0"/>
              <a:t>Non-judgmental collaborative (honesty)</a:t>
            </a:r>
          </a:p>
          <a:p>
            <a:r>
              <a:rPr lang="en-US" dirty="0"/>
              <a:t>Building relationships &gt; ongoing networking</a:t>
            </a:r>
          </a:p>
          <a:p>
            <a:r>
              <a:rPr lang="en-US" dirty="0"/>
              <a:t>Provide emotional and educational support</a:t>
            </a:r>
          </a:p>
          <a:p>
            <a:pPr marL="0" indent="0">
              <a:buNone/>
            </a:pPr>
            <a:r>
              <a:rPr lang="en-US" sz="1800" dirty="0"/>
              <a:t>(Anderson &amp; Watkins, 2018; Cleary et al., 2023; Lorenzetti et al., 2019; McConnell et al., 2019)</a:t>
            </a:r>
          </a:p>
        </p:txBody>
      </p:sp>
    </p:spTree>
    <p:extLst>
      <p:ext uri="{BB962C8B-B14F-4D97-AF65-F5344CB8AC3E}">
        <p14:creationId xmlns:p14="http://schemas.microsoft.com/office/powerpoint/2010/main" val="97953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00670-E475-F165-77D2-A84AC858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CE866-5C66-D76A-2539-BA9619C9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listen</a:t>
            </a:r>
          </a:p>
          <a:p>
            <a:r>
              <a:rPr lang="en-US" dirty="0"/>
              <a:t>Ability to understand &gt; seeking clarity as needed</a:t>
            </a:r>
          </a:p>
          <a:p>
            <a:r>
              <a:rPr lang="en-US" dirty="0"/>
              <a:t>Ability to provide honest and constructive feedback</a:t>
            </a:r>
          </a:p>
          <a:p>
            <a:pPr marL="0" indent="0">
              <a:buNone/>
            </a:pPr>
            <a:r>
              <a:rPr lang="en-US" sz="2000" dirty="0"/>
              <a:t>(Cleary et al. 2023)</a:t>
            </a:r>
          </a:p>
        </p:txBody>
      </p:sp>
    </p:spTree>
    <p:extLst>
      <p:ext uri="{BB962C8B-B14F-4D97-AF65-F5344CB8AC3E}">
        <p14:creationId xmlns:p14="http://schemas.microsoft.com/office/powerpoint/2010/main" val="198744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58934-F221-E6AC-E529-8213622D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DNP STUDENT PEER MENTORING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73A2B-5CA1-8EFB-B837-EEEB68BB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711"/>
            <a:ext cx="10515600" cy="4304993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Origin</a:t>
            </a:r>
          </a:p>
          <a:p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Dean’s Graduate Student Advisory Council</a:t>
            </a:r>
          </a:p>
          <a:p>
            <a:pPr marL="0" indent="0">
              <a:buNone/>
            </a:pP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  <a:p>
            <a:r>
              <a:rPr lang="en-US" sz="28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raise awareness of student perspectives</a:t>
            </a:r>
          </a:p>
          <a:p>
            <a:r>
              <a:rPr lang="en-US" sz="2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support academic experiences 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provide collegial support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promote learning partnerships &amp; networking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4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D4F2-5895-14AF-37C7-495FD1F3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DNP STUDENT PEER MENTORING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38213-8BF3-6CEA-32C0-F2DE2603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Invitational Announcements </a:t>
            </a:r>
          </a:p>
          <a:p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students enrolled in DNP courses</a:t>
            </a:r>
          </a:p>
          <a:p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Blackboard Virtual Community</a:t>
            </a:r>
          </a:p>
          <a:p>
            <a:pPr marL="0" indent="0">
              <a:buNone/>
            </a:pPr>
            <a:endParaRPr lang="en-US" sz="2800" b="1" u="sng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Meeting Facilitation </a:t>
            </a:r>
          </a:p>
          <a:p>
            <a:r>
              <a:rPr lang="en-US" dirty="0">
                <a:effectLst/>
                <a:ea typeface="Aptos" panose="020B0004020202020204" pitchFamily="34" charset="0"/>
              </a:rPr>
              <a:t>graduate Student Advisory Council member </a:t>
            </a:r>
          </a:p>
          <a:p>
            <a:r>
              <a:rPr lang="en-US" dirty="0">
                <a:effectLst/>
                <a:ea typeface="Aptos" panose="020B0004020202020204" pitchFamily="34" charset="0"/>
              </a:rPr>
              <a:t>senior-level student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5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FF36-9E9C-B202-A118-44503D96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DNP STUDENT PEER  MENTORING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0E3A4-6826-124B-CCB5-CBE83DA2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1"/>
            <a:ext cx="10515600" cy="4344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3200" b="1" u="sng" dirty="0"/>
              <a:t>Exchange of Advice &amp; Perspectives</a:t>
            </a:r>
          </a:p>
          <a:p>
            <a:pPr marL="0" indent="0">
              <a:buNone/>
            </a:pPr>
            <a:endParaRPr lang="en-US" b="1" u="sng" dirty="0"/>
          </a:p>
          <a:p>
            <a:r>
              <a:rPr lang="en-US" dirty="0"/>
              <a:t>Specific course objectives</a:t>
            </a:r>
          </a:p>
          <a:p>
            <a:r>
              <a:rPr lang="en-US" dirty="0"/>
              <a:t>Scholarly writing assignments</a:t>
            </a:r>
          </a:p>
          <a:p>
            <a:r>
              <a:rPr lang="en-US" dirty="0"/>
              <a:t>Steps for development of the DNP Final Project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9368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28F16-42A3-D9F2-8413-72AC168D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DNP STUDENT PEER  MENTORING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F7FFD-783C-0987-EC34-7B3DBC01E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250161"/>
          </a:xfrm>
        </p:spPr>
        <p:txBody>
          <a:bodyPr/>
          <a:lstStyle/>
          <a:p>
            <a:pPr marL="0" indent="0">
              <a:buNone/>
            </a:pPr>
            <a:endParaRPr lang="en-US" sz="3200" b="1" u="sng" dirty="0"/>
          </a:p>
          <a:p>
            <a:pPr marL="0" indent="0">
              <a:buNone/>
            </a:pPr>
            <a:r>
              <a:rPr lang="en-US" sz="3200" b="1" u="sng" dirty="0"/>
              <a:t>Discussion of Informal Issues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Work-life balance</a:t>
            </a:r>
          </a:p>
          <a:p>
            <a:r>
              <a:rPr lang="en-US" sz="2800" dirty="0"/>
              <a:t>Validation of academic struggles</a:t>
            </a:r>
          </a:p>
          <a:p>
            <a:r>
              <a:rPr lang="en-US" sz="2800" dirty="0"/>
              <a:t>Value of collaborative partnerships</a:t>
            </a:r>
          </a:p>
          <a:p>
            <a:r>
              <a:rPr lang="en-US" sz="2800" dirty="0"/>
              <a:t>Clarifying program expectations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2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25155-3A27-02C9-D1E4-4BA5F379F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DNP STUDENT PEER  MENTORING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C2B00-62F2-B6D5-0606-92E8749A8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441"/>
            <a:ext cx="10515600" cy="4202264"/>
          </a:xfrm>
        </p:spPr>
        <p:txBody>
          <a:bodyPr/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3200" b="1" u="sng" dirty="0"/>
              <a:t>Benefits of Mentorship</a:t>
            </a:r>
          </a:p>
          <a:p>
            <a:pPr marL="0" indent="0">
              <a:buNone/>
            </a:pPr>
            <a:endParaRPr lang="en-US" u="sng" dirty="0"/>
          </a:p>
          <a:p>
            <a:r>
              <a:rPr lang="en-US" dirty="0"/>
              <a:t>feedback to Dean’s Council &amp; Faculty</a:t>
            </a:r>
          </a:p>
          <a:p>
            <a:r>
              <a:rPr lang="en-US" dirty="0"/>
              <a:t>successful use of virtual platform</a:t>
            </a:r>
          </a:p>
          <a:p>
            <a:r>
              <a:rPr lang="en-US" dirty="0"/>
              <a:t>appreciation of student progress</a:t>
            </a:r>
          </a:p>
          <a:p>
            <a:r>
              <a:rPr lang="en-US" dirty="0"/>
              <a:t>satisfaction while offering mentorship</a:t>
            </a:r>
          </a:p>
        </p:txBody>
      </p:sp>
    </p:spTree>
    <p:extLst>
      <p:ext uri="{BB962C8B-B14F-4D97-AF65-F5344CB8AC3E}">
        <p14:creationId xmlns:p14="http://schemas.microsoft.com/office/powerpoint/2010/main" val="980764838"/>
      </p:ext>
    </p:extLst>
  </p:cSld>
  <p:clrMapOvr>
    <a:masterClrMapping/>
  </p:clrMapOvr>
</p:sld>
</file>

<file path=ppt/theme/theme1.xml><?xml version="1.0" encoding="utf-8"?>
<a:theme xmlns:a="http://schemas.openxmlformats.org/drawingml/2006/main" name="UofSC Simple Theme">
  <a:themeElements>
    <a:clrScheme name="Custom 1">
      <a:dk1>
        <a:srgbClr val="000000"/>
      </a:dk1>
      <a:lt1>
        <a:srgbClr val="FFFFFF"/>
      </a:lt1>
      <a:dk2>
        <a:srgbClr val="73000A"/>
      </a:dk2>
      <a:lt2>
        <a:srgbClr val="E7E6E6"/>
      </a:lt2>
      <a:accent1>
        <a:srgbClr val="0D3841"/>
      </a:accent1>
      <a:accent2>
        <a:srgbClr val="E23B38"/>
      </a:accent2>
      <a:accent3>
        <a:srgbClr val="759005"/>
      </a:accent3>
      <a:accent4>
        <a:srgbClr val="FFF89E"/>
      </a:accent4>
      <a:accent5>
        <a:srgbClr val="3277B6"/>
      </a:accent5>
      <a:accent6>
        <a:srgbClr val="C1D832"/>
      </a:accent6>
      <a:hlink>
        <a:srgbClr val="73000A"/>
      </a:hlink>
      <a:folHlink>
        <a:srgbClr val="E23B3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c_nursing_powerpoint" id="{7CEA61FF-2B91-4140-8102-2D080500CADC}" vid="{B3CBEC4A-E893-A744-8665-032D49546D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605</Words>
  <Application>Microsoft Office PowerPoint</Application>
  <PresentationFormat>Widescreen</PresentationFormat>
  <Paragraphs>88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Impact</vt:lpstr>
      <vt:lpstr>Times New Roman</vt:lpstr>
      <vt:lpstr>UofSC Simple Theme</vt:lpstr>
      <vt:lpstr>Utilizing peer mentorship to foster caring and support amongst Your Students</vt:lpstr>
      <vt:lpstr>Learning objectives</vt:lpstr>
      <vt:lpstr>Peer Mentorship concepts</vt:lpstr>
      <vt:lpstr>Effective Communication</vt:lpstr>
      <vt:lpstr>DNP STUDENT PEER MENTORING MEETINGS</vt:lpstr>
      <vt:lpstr>DNP STUDENT PEER MENTORING MEETINGS</vt:lpstr>
      <vt:lpstr>DNP STUDENT PEER  MENTORING MEETINGS</vt:lpstr>
      <vt:lpstr>DNP STUDENT PEER  MENTORING MEETINGS</vt:lpstr>
      <vt:lpstr>DNP STUDENT PEER  MENTORING MEETINGS</vt:lpstr>
      <vt:lpstr>DNP STUDENT PEER  MENTORING MEETINGS</vt:lpstr>
      <vt:lpstr>Group Breakout</vt:lpstr>
      <vt:lpstr>Discuss how peer mentorships can be applied within varying academic contexts</vt:lpstr>
      <vt:lpstr>References</vt:lpstr>
      <vt:lpstr>Thanks  &amp; 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Herbert, Laura</dc:creator>
  <cp:lastModifiedBy>Herbert, Laura</cp:lastModifiedBy>
  <cp:revision>1</cp:revision>
  <dcterms:created xsi:type="dcterms:W3CDTF">2024-10-17T13:20:02Z</dcterms:created>
  <dcterms:modified xsi:type="dcterms:W3CDTF">2024-10-18T14:15:00Z</dcterms:modified>
</cp:coreProperties>
</file>