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Proxima Nova" panose="020B0604020202020204" charset="0"/>
      <p:regular r:id="rId11"/>
      <p:bold r:id="rId12"/>
      <p:italic r:id="rId13"/>
      <p:boldItalic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  <p:embeddedFont>
      <p:font typeface="Roboto Slab" pitchFamily="2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d05886b8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d05886b8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0d05886b8f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0d05886b8f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d05886b8f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0d05886b8f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0d05886b8f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0d05886b8f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0d05886b8f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0d05886b8f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0d532624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0d5326244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0d5326244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0d5326244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p.nationalacademies.org/read/26859/chapter/1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nationalacademies.org/our-work/equitable-and-effective-teaching-in-undergraduate-stem-education-a-framework-for-institutions-educators-and-disciplin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academies.org/docs/DEB1E504F32652B916F1716BE61F4DAF7004DDA4BDD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800"/>
              <a:t>National Policy Document to Frame Equitable and Effective Undergraduate STEM Education</a:t>
            </a:r>
            <a:endParaRPr sz="280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Sean Yee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University of South Carolina Oktoberfest 2024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4218550" y="212350"/>
            <a:ext cx="4957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218550" y="212350"/>
            <a:ext cx="4957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50" y="3958450"/>
            <a:ext cx="4705400" cy="1097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33025" y="70268"/>
            <a:ext cx="1740700" cy="15701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87900" y="1222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committee conducted a two phase study. 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Produce a discussion draft that outlines a framework for equitable and effective teaching. 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Revise the framework, call out areas in need of further research, and provide guidance and recommendations for institutions, educators, and disciplines.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i="1"/>
              <a:t>Finishing Phase 2</a:t>
            </a:r>
            <a:r>
              <a:rPr lang="en" b="1"/>
              <a:t>, Final Report due out in December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K-12 (July, 2024)	</a:t>
            </a:r>
            <a:r>
              <a:rPr lang="en"/>
              <a:t>						</a:t>
            </a:r>
            <a:r>
              <a:rPr lang="en" u="sng">
                <a:solidFill>
                  <a:schemeClr val="hlink"/>
                </a:solidFill>
                <a:hlinkClick r:id="rId4"/>
              </a:rPr>
              <a:t>Undergraduate (December, 2024)</a:t>
            </a:r>
            <a:r>
              <a:rPr lang="en"/>
              <a:t>										</a:t>
            </a:r>
            <a:endParaRPr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7900" y="3268125"/>
            <a:ext cx="1829625" cy="1875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-1"/>
            <a:ext cx="9144001" cy="127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84050" y="3266200"/>
            <a:ext cx="1829625" cy="187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Charge of Study</a:t>
            </a:r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387900" y="14617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210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30"/>
              <a:buAutoNum type="arabicPeriod"/>
            </a:pPr>
            <a:r>
              <a:rPr lang="en" sz="1629"/>
              <a:t> Present a framework for equitable and effective teaching that includes attention to:</a:t>
            </a:r>
            <a:endParaRPr sz="1629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629"/>
              <a:t>	•   Approaches to and guidelines for evidence-based, inclusive teaching;</a:t>
            </a:r>
            <a:endParaRPr sz="1629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629"/>
              <a:t>	•   Equitable and effective teaching practices for different modes of teaching (e.g., </a:t>
            </a:r>
            <a:endParaRPr sz="1629"/>
          </a:p>
          <a:p>
            <a:pPr marL="91440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629"/>
              <a:t>in-person, online, blended and hybrid teaching), and different educational contexts (e.g., 2-year colleges, hybrid program, research institutions);</a:t>
            </a:r>
            <a:endParaRPr sz="1629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629"/>
              <a:t>	•   The roles that technology does, or can in the future, play in supporting equitable </a:t>
            </a:r>
            <a:endParaRPr sz="1629"/>
          </a:p>
          <a:p>
            <a:pPr marL="457200" lvl="0" indent="457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629"/>
              <a:t>and effective teaching.</a:t>
            </a:r>
            <a:endParaRPr sz="1629"/>
          </a:p>
          <a:p>
            <a:pPr marL="457200" lvl="0" indent="-33210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30"/>
              <a:buAutoNum type="arabicPeriod"/>
            </a:pPr>
            <a:r>
              <a:rPr lang="en" sz="1629"/>
              <a:t>Discuss the experiences and training opportunities graduate students and postdoctoral students will need in order to be prepared to employ equitable and effective instruction as future faculty members.</a:t>
            </a:r>
            <a:endParaRPr sz="1629"/>
          </a:p>
          <a:p>
            <a:pPr marL="457200" lvl="0" indent="-33210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30"/>
              <a:buAutoNum type="arabicPeriod"/>
            </a:pPr>
            <a:r>
              <a:rPr lang="en" sz="1629"/>
              <a:t>Examine the institutional infrastructure, policies, and practices needed to encourage and support evidence-based teaching, such as opportunities for professional development, faculty evaluation policies and practices, and reward and advancement systems.</a:t>
            </a:r>
            <a:endParaRPr sz="1629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629"/>
              <a:t>4.     Provide actionable recommendations for institutions, disciplinary societies, funders, and policy makers on steps that could support implementation of the framework.</a:t>
            </a:r>
            <a:endParaRPr sz="1629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Full Public Draft</a:t>
            </a:r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https://nationalacademies.org/docs/DEB1E504F32652B916F1716BE61F4DAF7004DDA4BDDA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8923" y="2085475"/>
            <a:ext cx="2726700" cy="273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 Principles for the Framework	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Cannot Separate Equitable and Effective.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Each principle is not designed to work alone.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Each principle is described so that it will be embedded at multiple levels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Classroom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Instructors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Coordinators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Administration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Institution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 Minute Think-Pair-Share</a:t>
            </a: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Prompts: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principles are you most comfortable implementing? Why?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principles are you most uncomfortable implementing? Why?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principles do you agree with or disagree with implementing? Why?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principles do you feel are missing?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Minute Share Out and Questions</a:t>
            </a:r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Prompts: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principles are you most comfortable implementing? Why?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principles are you most uncomfortable implementing? Why?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principles do you agree with or disagree with implementing? Why?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principles do you feel are missing?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Dr. Sean Yee</a:t>
            </a:r>
            <a:endParaRPr sz="2400">
              <a:solidFill>
                <a:schemeClr val="accent5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rPr>
              <a:t>yee@math.sc.edu</a:t>
            </a:r>
            <a:endParaRPr sz="2400">
              <a:solidFill>
                <a:schemeClr val="accent5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On-screen Show (16:9)</PresentationFormat>
  <Paragraphs>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Roboto Slab</vt:lpstr>
      <vt:lpstr>Roboto</vt:lpstr>
      <vt:lpstr>Proxima Nova</vt:lpstr>
      <vt:lpstr>Marina</vt:lpstr>
      <vt:lpstr>National Policy Document to Frame Equitable and Effective Undergraduate STEM Education</vt:lpstr>
      <vt:lpstr>PowerPoint Presentation</vt:lpstr>
      <vt:lpstr>Charge of Study</vt:lpstr>
      <vt:lpstr>Full Public Draft</vt:lpstr>
      <vt:lpstr>7 Principles for the Framework </vt:lpstr>
      <vt:lpstr>15 Minute Think-Pair-Share</vt:lpstr>
      <vt:lpstr>10 Minute Share Out and Questions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Seibles, Kimberly</cp:lastModifiedBy>
  <cp:revision>1</cp:revision>
  <dcterms:modified xsi:type="dcterms:W3CDTF">2024-10-22T12:48:08Z</dcterms:modified>
</cp:coreProperties>
</file>