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2"/>
  </p:notesMasterIdLst>
  <p:sldIdLst>
    <p:sldId id="257" r:id="rId2"/>
    <p:sldId id="300" r:id="rId3"/>
    <p:sldId id="258" r:id="rId4"/>
    <p:sldId id="259" r:id="rId5"/>
    <p:sldId id="289" r:id="rId6"/>
    <p:sldId id="264" r:id="rId7"/>
    <p:sldId id="265" r:id="rId8"/>
    <p:sldId id="266" r:id="rId9"/>
    <p:sldId id="301" r:id="rId10"/>
    <p:sldId id="302" r:id="rId11"/>
    <p:sldId id="308" r:id="rId12"/>
    <p:sldId id="304" r:id="rId13"/>
    <p:sldId id="305" r:id="rId14"/>
    <p:sldId id="306" r:id="rId15"/>
    <p:sldId id="312" r:id="rId16"/>
    <p:sldId id="307" r:id="rId17"/>
    <p:sldId id="309" r:id="rId18"/>
    <p:sldId id="277" r:id="rId19"/>
    <p:sldId id="310" r:id="rId20"/>
    <p:sldId id="31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F6A7B0-9D96-BE47-B621-46F3C1DABB5D}" v="108" dt="2020-07-22T20:01:55.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65"/>
    <p:restoredTop sz="65442"/>
  </p:normalViewPr>
  <p:slideViewPr>
    <p:cSldViewPr snapToGrid="0" snapToObjects="1">
      <p:cViewPr varScale="1">
        <p:scale>
          <a:sx n="81" d="100"/>
          <a:sy n="81" d="100"/>
        </p:scale>
        <p:origin x="5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A, ALEXANDER" userId="8ebcd1a3-47db-4592-8ba3-dfc09c49024f" providerId="ADAL" clId="{C2F6A7B0-9D96-BE47-B621-46F3C1DABB5D}"/>
    <pc:docChg chg="undo custSel mod addSld delSld modSld sldOrd addSection delSection modSection modNotesMaster">
      <pc:chgData name="VERA, ALEXANDER" userId="8ebcd1a3-47db-4592-8ba3-dfc09c49024f" providerId="ADAL" clId="{C2F6A7B0-9D96-BE47-B621-46F3C1DABB5D}" dt="2020-07-22T20:01:55.571" v="7342"/>
      <pc:docMkLst>
        <pc:docMk/>
      </pc:docMkLst>
      <pc:sldChg chg="addSp modSp mod modNotes">
        <pc:chgData name="VERA, ALEXANDER" userId="8ebcd1a3-47db-4592-8ba3-dfc09c49024f" providerId="ADAL" clId="{C2F6A7B0-9D96-BE47-B621-46F3C1DABB5D}" dt="2020-07-22T20:01:55.571" v="7342"/>
        <pc:sldMkLst>
          <pc:docMk/>
          <pc:sldMk cId="3061222974" sldId="257"/>
        </pc:sldMkLst>
        <pc:grpChg chg="add mod">
          <ac:chgData name="VERA, ALEXANDER" userId="8ebcd1a3-47db-4592-8ba3-dfc09c49024f" providerId="ADAL" clId="{C2F6A7B0-9D96-BE47-B621-46F3C1DABB5D}" dt="2020-07-22T15:03:11.751" v="5708" actId="1076"/>
          <ac:grpSpMkLst>
            <pc:docMk/>
            <pc:sldMk cId="3061222974" sldId="257"/>
            <ac:grpSpMk id="9" creationId="{B4291223-2321-9742-B4D7-3B6CE17EC05E}"/>
          </ac:grpSpMkLst>
        </pc:grpChg>
        <pc:picChg chg="mod">
          <ac:chgData name="VERA, ALEXANDER" userId="8ebcd1a3-47db-4592-8ba3-dfc09c49024f" providerId="ADAL" clId="{C2F6A7B0-9D96-BE47-B621-46F3C1DABB5D}" dt="2020-07-22T15:03:02.127" v="5706"/>
          <ac:picMkLst>
            <pc:docMk/>
            <pc:sldMk cId="3061222974" sldId="257"/>
            <ac:picMk id="10" creationId="{ED0E738F-6DDB-FF4E-89F4-074BDE8C17D7}"/>
          </ac:picMkLst>
        </pc:picChg>
        <pc:picChg chg="mod">
          <ac:chgData name="VERA, ALEXANDER" userId="8ebcd1a3-47db-4592-8ba3-dfc09c49024f" providerId="ADAL" clId="{C2F6A7B0-9D96-BE47-B621-46F3C1DABB5D}" dt="2020-07-22T15:03:02.127" v="5706"/>
          <ac:picMkLst>
            <pc:docMk/>
            <pc:sldMk cId="3061222974" sldId="257"/>
            <ac:picMk id="11" creationId="{272DFAE8-3B89-EE48-8823-ABC91AF819D4}"/>
          </ac:picMkLst>
        </pc:picChg>
      </pc:sldChg>
      <pc:sldChg chg="addSp modSp mod modNotes">
        <pc:chgData name="VERA, ALEXANDER" userId="8ebcd1a3-47db-4592-8ba3-dfc09c49024f" providerId="ADAL" clId="{C2F6A7B0-9D96-BE47-B621-46F3C1DABB5D}" dt="2020-07-22T20:01:55.571" v="7342"/>
        <pc:sldMkLst>
          <pc:docMk/>
          <pc:sldMk cId="2847292641" sldId="258"/>
        </pc:sldMkLst>
        <pc:grpChg chg="add mod">
          <ac:chgData name="VERA, ALEXANDER" userId="8ebcd1a3-47db-4592-8ba3-dfc09c49024f" providerId="ADAL" clId="{C2F6A7B0-9D96-BE47-B621-46F3C1DABB5D}" dt="2020-07-22T15:03:30.883" v="5714" actId="1076"/>
          <ac:grpSpMkLst>
            <pc:docMk/>
            <pc:sldMk cId="2847292641" sldId="258"/>
            <ac:grpSpMk id="4" creationId="{C5DDFDBC-C7FE-FF41-AE7E-7E673B0A4954}"/>
          </ac:grpSpMkLst>
        </pc:grpChg>
        <pc:picChg chg="mod">
          <ac:chgData name="VERA, ALEXANDER" userId="8ebcd1a3-47db-4592-8ba3-dfc09c49024f" providerId="ADAL" clId="{C2F6A7B0-9D96-BE47-B621-46F3C1DABB5D}" dt="2020-07-22T15:03:27.176" v="5713"/>
          <ac:picMkLst>
            <pc:docMk/>
            <pc:sldMk cId="2847292641" sldId="258"/>
            <ac:picMk id="5" creationId="{D7390AB2-76E6-F847-B19D-4AE9F73B2194}"/>
          </ac:picMkLst>
        </pc:picChg>
        <pc:picChg chg="mod">
          <ac:chgData name="VERA, ALEXANDER" userId="8ebcd1a3-47db-4592-8ba3-dfc09c49024f" providerId="ADAL" clId="{C2F6A7B0-9D96-BE47-B621-46F3C1DABB5D}" dt="2020-07-22T15:03:27.176" v="5713"/>
          <ac:picMkLst>
            <pc:docMk/>
            <pc:sldMk cId="2847292641" sldId="258"/>
            <ac:picMk id="6" creationId="{65F20DCF-EBE5-A54C-8D6F-8199FB2FD4AE}"/>
          </ac:picMkLst>
        </pc:picChg>
      </pc:sldChg>
      <pc:sldChg chg="addSp modSp mod modNotes">
        <pc:chgData name="VERA, ALEXANDER" userId="8ebcd1a3-47db-4592-8ba3-dfc09c49024f" providerId="ADAL" clId="{C2F6A7B0-9D96-BE47-B621-46F3C1DABB5D}" dt="2020-07-22T20:01:55.571" v="7342"/>
        <pc:sldMkLst>
          <pc:docMk/>
          <pc:sldMk cId="511232872" sldId="259"/>
        </pc:sldMkLst>
        <pc:grpChg chg="add mod">
          <ac:chgData name="VERA, ALEXANDER" userId="8ebcd1a3-47db-4592-8ba3-dfc09c49024f" providerId="ADAL" clId="{C2F6A7B0-9D96-BE47-B621-46F3C1DABB5D}" dt="2020-07-22T15:03:38.597" v="5716" actId="1076"/>
          <ac:grpSpMkLst>
            <pc:docMk/>
            <pc:sldMk cId="511232872" sldId="259"/>
            <ac:grpSpMk id="7" creationId="{BFD93C3E-5662-E947-9B91-1CC40EEAD64E}"/>
          </ac:grpSpMkLst>
        </pc:grpChg>
        <pc:picChg chg="mod">
          <ac:chgData name="VERA, ALEXANDER" userId="8ebcd1a3-47db-4592-8ba3-dfc09c49024f" providerId="ADAL" clId="{C2F6A7B0-9D96-BE47-B621-46F3C1DABB5D}" dt="2020-07-22T15:03:33.995" v="5715"/>
          <ac:picMkLst>
            <pc:docMk/>
            <pc:sldMk cId="511232872" sldId="259"/>
            <ac:picMk id="8" creationId="{036FA7BC-95CA-0348-822A-FCF78C75028C}"/>
          </ac:picMkLst>
        </pc:picChg>
        <pc:picChg chg="mod">
          <ac:chgData name="VERA, ALEXANDER" userId="8ebcd1a3-47db-4592-8ba3-dfc09c49024f" providerId="ADAL" clId="{C2F6A7B0-9D96-BE47-B621-46F3C1DABB5D}" dt="2020-07-22T15:03:33.995" v="5715"/>
          <ac:picMkLst>
            <pc:docMk/>
            <pc:sldMk cId="511232872" sldId="259"/>
            <ac:picMk id="9" creationId="{9654845D-FBEE-6C45-B461-A6ECDE4B13A5}"/>
          </ac:picMkLst>
        </pc:picChg>
      </pc:sldChg>
      <pc:sldChg chg="addSp modSp mod ord modNotes">
        <pc:chgData name="VERA, ALEXANDER" userId="8ebcd1a3-47db-4592-8ba3-dfc09c49024f" providerId="ADAL" clId="{C2F6A7B0-9D96-BE47-B621-46F3C1DABB5D}" dt="2020-07-22T20:01:55.571" v="7342"/>
        <pc:sldMkLst>
          <pc:docMk/>
          <pc:sldMk cId="3764513590" sldId="264"/>
        </pc:sldMkLst>
        <pc:grpChg chg="add mod">
          <ac:chgData name="VERA, ALEXANDER" userId="8ebcd1a3-47db-4592-8ba3-dfc09c49024f" providerId="ADAL" clId="{C2F6A7B0-9D96-BE47-B621-46F3C1DABB5D}" dt="2020-07-22T15:03:53.050" v="5720" actId="1076"/>
          <ac:grpSpMkLst>
            <pc:docMk/>
            <pc:sldMk cId="3764513590" sldId="264"/>
            <ac:grpSpMk id="7" creationId="{06B64344-DB51-0846-9C6B-D8088F1EFDC3}"/>
          </ac:grpSpMkLst>
        </pc:grpChg>
        <pc:picChg chg="mod">
          <ac:chgData name="VERA, ALEXANDER" userId="8ebcd1a3-47db-4592-8ba3-dfc09c49024f" providerId="ADAL" clId="{C2F6A7B0-9D96-BE47-B621-46F3C1DABB5D}" dt="2020-07-22T15:03:49.101" v="5719"/>
          <ac:picMkLst>
            <pc:docMk/>
            <pc:sldMk cId="3764513590" sldId="264"/>
            <ac:picMk id="8" creationId="{52AC995E-6E4F-D448-8E6E-58E8033A2C7B}"/>
          </ac:picMkLst>
        </pc:picChg>
        <pc:picChg chg="mod">
          <ac:chgData name="VERA, ALEXANDER" userId="8ebcd1a3-47db-4592-8ba3-dfc09c49024f" providerId="ADAL" clId="{C2F6A7B0-9D96-BE47-B621-46F3C1DABB5D}" dt="2020-07-22T15:03:49.101" v="5719"/>
          <ac:picMkLst>
            <pc:docMk/>
            <pc:sldMk cId="3764513590" sldId="264"/>
            <ac:picMk id="9" creationId="{08F8F8ED-5AF5-4547-85BE-52E03EAE42B9}"/>
          </ac:picMkLst>
        </pc:picChg>
      </pc:sldChg>
      <pc:sldChg chg="addSp modSp modNotes">
        <pc:chgData name="VERA, ALEXANDER" userId="8ebcd1a3-47db-4592-8ba3-dfc09c49024f" providerId="ADAL" clId="{C2F6A7B0-9D96-BE47-B621-46F3C1DABB5D}" dt="2020-07-22T20:01:55.571" v="7342"/>
        <pc:sldMkLst>
          <pc:docMk/>
          <pc:sldMk cId="2995173899" sldId="265"/>
        </pc:sldMkLst>
        <pc:grpChg chg="add mod">
          <ac:chgData name="VERA, ALEXANDER" userId="8ebcd1a3-47db-4592-8ba3-dfc09c49024f" providerId="ADAL" clId="{C2F6A7B0-9D96-BE47-B621-46F3C1DABB5D}" dt="2020-07-22T15:02:52.985" v="5705" actId="164"/>
          <ac:grpSpMkLst>
            <pc:docMk/>
            <pc:sldMk cId="2995173899" sldId="265"/>
            <ac:grpSpMk id="4" creationId="{4B9842C9-FA83-2747-AE1C-40F812C9994B}"/>
          </ac:grpSpMkLst>
        </pc:grpChg>
        <pc:picChg chg="mod">
          <ac:chgData name="VERA, ALEXANDER" userId="8ebcd1a3-47db-4592-8ba3-dfc09c49024f" providerId="ADAL" clId="{C2F6A7B0-9D96-BE47-B621-46F3C1DABB5D}" dt="2020-07-22T15:02:52.985" v="5705" actId="164"/>
          <ac:picMkLst>
            <pc:docMk/>
            <pc:sldMk cId="2995173899" sldId="265"/>
            <ac:picMk id="11" creationId="{7C1BE175-B4AB-3E4B-992D-18AEB6640A13}"/>
          </ac:picMkLst>
        </pc:picChg>
        <pc:picChg chg="mod">
          <ac:chgData name="VERA, ALEXANDER" userId="8ebcd1a3-47db-4592-8ba3-dfc09c49024f" providerId="ADAL" clId="{C2F6A7B0-9D96-BE47-B621-46F3C1DABB5D}" dt="2020-07-22T15:02:52.985" v="5705" actId="164"/>
          <ac:picMkLst>
            <pc:docMk/>
            <pc:sldMk cId="2995173899" sldId="265"/>
            <ac:picMk id="12" creationId="{70CAF5D3-0401-4449-A83C-D592F64EDF8A}"/>
          </ac:picMkLst>
        </pc:picChg>
      </pc:sldChg>
      <pc:sldChg chg="addSp modSp mod modNotes">
        <pc:chgData name="VERA, ALEXANDER" userId="8ebcd1a3-47db-4592-8ba3-dfc09c49024f" providerId="ADAL" clId="{C2F6A7B0-9D96-BE47-B621-46F3C1DABB5D}" dt="2020-07-22T20:01:55.571" v="7342"/>
        <pc:sldMkLst>
          <pc:docMk/>
          <pc:sldMk cId="397533330" sldId="266"/>
        </pc:sldMkLst>
        <pc:grpChg chg="add mod">
          <ac:chgData name="VERA, ALEXANDER" userId="8ebcd1a3-47db-4592-8ba3-dfc09c49024f" providerId="ADAL" clId="{C2F6A7B0-9D96-BE47-B621-46F3C1DABB5D}" dt="2020-07-22T15:04:01.908" v="5722" actId="1076"/>
          <ac:grpSpMkLst>
            <pc:docMk/>
            <pc:sldMk cId="397533330" sldId="266"/>
            <ac:grpSpMk id="7" creationId="{27FA9BBB-C8BA-1944-93EB-08EB2331ADCF}"/>
          </ac:grpSpMkLst>
        </pc:grpChg>
        <pc:picChg chg="mod">
          <ac:chgData name="VERA, ALEXANDER" userId="8ebcd1a3-47db-4592-8ba3-dfc09c49024f" providerId="ADAL" clId="{C2F6A7B0-9D96-BE47-B621-46F3C1DABB5D}" dt="2020-07-22T15:03:57.172" v="5721"/>
          <ac:picMkLst>
            <pc:docMk/>
            <pc:sldMk cId="397533330" sldId="266"/>
            <ac:picMk id="8" creationId="{C13AE865-0347-044C-8AD3-82976D3858E0}"/>
          </ac:picMkLst>
        </pc:picChg>
        <pc:picChg chg="mod">
          <ac:chgData name="VERA, ALEXANDER" userId="8ebcd1a3-47db-4592-8ba3-dfc09c49024f" providerId="ADAL" clId="{C2F6A7B0-9D96-BE47-B621-46F3C1DABB5D}" dt="2020-07-22T15:03:57.172" v="5721"/>
          <ac:picMkLst>
            <pc:docMk/>
            <pc:sldMk cId="397533330" sldId="266"/>
            <ac:picMk id="9" creationId="{9AA85CE9-8741-EA42-BE91-5308FAFBAFE5}"/>
          </ac:picMkLst>
        </pc:picChg>
      </pc:sldChg>
      <pc:sldChg chg="addSp delSp modSp add mod setBg delDesignElem modNotes">
        <pc:chgData name="VERA, ALEXANDER" userId="8ebcd1a3-47db-4592-8ba3-dfc09c49024f" providerId="ADAL" clId="{C2F6A7B0-9D96-BE47-B621-46F3C1DABB5D}" dt="2020-07-22T20:01:55.571" v="7342"/>
        <pc:sldMkLst>
          <pc:docMk/>
          <pc:sldMk cId="747334833" sldId="277"/>
        </pc:sldMkLst>
        <pc:spChg chg="del">
          <ac:chgData name="VERA, ALEXANDER" userId="8ebcd1a3-47db-4592-8ba3-dfc09c49024f" providerId="ADAL" clId="{C2F6A7B0-9D96-BE47-B621-46F3C1DABB5D}" dt="2020-07-19T21:04:33.377" v="5699"/>
          <ac:spMkLst>
            <pc:docMk/>
            <pc:sldMk cId="747334833" sldId="277"/>
            <ac:spMk id="81" creationId="{61C9F4F8-1CA1-4169-A513-5E15F4D91F05}"/>
          </ac:spMkLst>
        </pc:spChg>
        <pc:spChg chg="mod">
          <ac:chgData name="VERA, ALEXANDER" userId="8ebcd1a3-47db-4592-8ba3-dfc09c49024f" providerId="ADAL" clId="{C2F6A7B0-9D96-BE47-B621-46F3C1DABB5D}" dt="2020-07-19T21:04:45.737" v="5700" actId="26606"/>
          <ac:spMkLst>
            <pc:docMk/>
            <pc:sldMk cId="747334833" sldId="277"/>
            <ac:spMk id="203" creationId="{00000000-0000-0000-0000-000000000000}"/>
          </ac:spMkLst>
        </pc:spChg>
        <pc:spChg chg="mod">
          <ac:chgData name="VERA, ALEXANDER" userId="8ebcd1a3-47db-4592-8ba3-dfc09c49024f" providerId="ADAL" clId="{C2F6A7B0-9D96-BE47-B621-46F3C1DABB5D}" dt="2020-07-19T21:04:53.738" v="5701" actId="13926"/>
          <ac:spMkLst>
            <pc:docMk/>
            <pc:sldMk cId="747334833" sldId="277"/>
            <ac:spMk id="204" creationId="{00000000-0000-0000-0000-000000000000}"/>
          </ac:spMkLst>
        </pc:spChg>
        <pc:spChg chg="add">
          <ac:chgData name="VERA, ALEXANDER" userId="8ebcd1a3-47db-4592-8ba3-dfc09c49024f" providerId="ADAL" clId="{C2F6A7B0-9D96-BE47-B621-46F3C1DABB5D}" dt="2020-07-19T21:04:45.737" v="5700" actId="26606"/>
          <ac:spMkLst>
            <pc:docMk/>
            <pc:sldMk cId="747334833" sldId="277"/>
            <ac:spMk id="206" creationId="{2F0F143B-3981-4FC2-BB15-0C5867633489}"/>
          </ac:spMkLst>
        </pc:spChg>
        <pc:grpChg chg="add del mod">
          <ac:chgData name="VERA, ALEXANDER" userId="8ebcd1a3-47db-4592-8ba3-dfc09c49024f" providerId="ADAL" clId="{C2F6A7B0-9D96-BE47-B621-46F3C1DABB5D}" dt="2020-07-22T15:05:11.572" v="5739" actId="478"/>
          <ac:grpSpMkLst>
            <pc:docMk/>
            <pc:sldMk cId="747334833" sldId="277"/>
            <ac:grpSpMk id="7" creationId="{7FCBDDA6-FB2F-914B-AAC9-6F84D481EDF3}"/>
          </ac:grpSpMkLst>
        </pc:grpChg>
        <pc:picChg chg="mod">
          <ac:chgData name="VERA, ALEXANDER" userId="8ebcd1a3-47db-4592-8ba3-dfc09c49024f" providerId="ADAL" clId="{C2F6A7B0-9D96-BE47-B621-46F3C1DABB5D}" dt="2020-07-19T21:04:55.030" v="5702" actId="27614"/>
          <ac:picMkLst>
            <pc:docMk/>
            <pc:sldMk cId="747334833" sldId="277"/>
            <ac:picMk id="5" creationId="{95DA30B5-B1A7-4542-86DD-9E699162C943}"/>
          </ac:picMkLst>
        </pc:picChg>
        <pc:picChg chg="mod">
          <ac:chgData name="VERA, ALEXANDER" userId="8ebcd1a3-47db-4592-8ba3-dfc09c49024f" providerId="ADAL" clId="{C2F6A7B0-9D96-BE47-B621-46F3C1DABB5D}" dt="2020-07-19T21:04:55.034" v="5703" actId="27614"/>
          <ac:picMkLst>
            <pc:docMk/>
            <pc:sldMk cId="747334833" sldId="277"/>
            <ac:picMk id="6" creationId="{85CAB9AE-D125-F14E-9234-8F632734A3C9}"/>
          </ac:picMkLst>
        </pc:picChg>
        <pc:picChg chg="mod">
          <ac:chgData name="VERA, ALEXANDER" userId="8ebcd1a3-47db-4592-8ba3-dfc09c49024f" providerId="ADAL" clId="{C2F6A7B0-9D96-BE47-B621-46F3C1DABB5D}" dt="2020-07-22T15:05:03.330" v="5737"/>
          <ac:picMkLst>
            <pc:docMk/>
            <pc:sldMk cId="747334833" sldId="277"/>
            <ac:picMk id="8" creationId="{A5BC7C64-85E5-4742-906E-EE0D9595B04C}"/>
          </ac:picMkLst>
        </pc:picChg>
        <pc:picChg chg="mod">
          <ac:chgData name="VERA, ALEXANDER" userId="8ebcd1a3-47db-4592-8ba3-dfc09c49024f" providerId="ADAL" clId="{C2F6A7B0-9D96-BE47-B621-46F3C1DABB5D}" dt="2020-07-22T15:05:03.330" v="5737"/>
          <ac:picMkLst>
            <pc:docMk/>
            <pc:sldMk cId="747334833" sldId="277"/>
            <ac:picMk id="9" creationId="{9794A5EF-65D1-6647-9FC3-786D4D6C26DC}"/>
          </ac:picMkLst>
        </pc:picChg>
      </pc:sldChg>
      <pc:sldChg chg="addSp modSp mod modNotes">
        <pc:chgData name="VERA, ALEXANDER" userId="8ebcd1a3-47db-4592-8ba3-dfc09c49024f" providerId="ADAL" clId="{C2F6A7B0-9D96-BE47-B621-46F3C1DABB5D}" dt="2020-07-22T20:01:55.571" v="7342"/>
        <pc:sldMkLst>
          <pc:docMk/>
          <pc:sldMk cId="1125854488" sldId="289"/>
        </pc:sldMkLst>
        <pc:grpChg chg="add mod">
          <ac:chgData name="VERA, ALEXANDER" userId="8ebcd1a3-47db-4592-8ba3-dfc09c49024f" providerId="ADAL" clId="{C2F6A7B0-9D96-BE47-B621-46F3C1DABB5D}" dt="2020-07-22T15:03:44.535" v="5718" actId="1076"/>
          <ac:grpSpMkLst>
            <pc:docMk/>
            <pc:sldMk cId="1125854488" sldId="289"/>
            <ac:grpSpMk id="7" creationId="{C535736B-9117-A74A-B0FD-E89A92DF86A4}"/>
          </ac:grpSpMkLst>
        </pc:grpChg>
        <pc:picChg chg="mod">
          <ac:chgData name="VERA, ALEXANDER" userId="8ebcd1a3-47db-4592-8ba3-dfc09c49024f" providerId="ADAL" clId="{C2F6A7B0-9D96-BE47-B621-46F3C1DABB5D}" dt="2020-07-22T15:03:42.153" v="5717"/>
          <ac:picMkLst>
            <pc:docMk/>
            <pc:sldMk cId="1125854488" sldId="289"/>
            <ac:picMk id="8" creationId="{7C18DBD3-FA0A-4F47-86D7-955F1EADA35B}"/>
          </ac:picMkLst>
        </pc:picChg>
        <pc:picChg chg="mod">
          <ac:chgData name="VERA, ALEXANDER" userId="8ebcd1a3-47db-4592-8ba3-dfc09c49024f" providerId="ADAL" clId="{C2F6A7B0-9D96-BE47-B621-46F3C1DABB5D}" dt="2020-07-22T15:03:42.153" v="5717"/>
          <ac:picMkLst>
            <pc:docMk/>
            <pc:sldMk cId="1125854488" sldId="289"/>
            <ac:picMk id="9" creationId="{F9A6CE20-D7A2-304D-A859-27969894BF7A}"/>
          </ac:picMkLst>
        </pc:picChg>
      </pc:sldChg>
      <pc:sldChg chg="addSp delSp modSp mod">
        <pc:chgData name="VERA, ALEXANDER" userId="8ebcd1a3-47db-4592-8ba3-dfc09c49024f" providerId="ADAL" clId="{C2F6A7B0-9D96-BE47-B621-46F3C1DABB5D}" dt="2020-07-22T17:16:17.146" v="7330" actId="20577"/>
        <pc:sldMkLst>
          <pc:docMk/>
          <pc:sldMk cId="2353591146" sldId="300"/>
        </pc:sldMkLst>
        <pc:spChg chg="mod">
          <ac:chgData name="VERA, ALEXANDER" userId="8ebcd1a3-47db-4592-8ba3-dfc09c49024f" providerId="ADAL" clId="{C2F6A7B0-9D96-BE47-B621-46F3C1DABB5D}" dt="2020-07-22T17:16:17.146" v="7330" actId="20577"/>
          <ac:spMkLst>
            <pc:docMk/>
            <pc:sldMk cId="2353591146" sldId="300"/>
            <ac:spMk id="3" creationId="{97018E8E-119A-754D-85E6-522BD57496B8}"/>
          </ac:spMkLst>
        </pc:spChg>
        <pc:grpChg chg="add mod">
          <ac:chgData name="VERA, ALEXANDER" userId="8ebcd1a3-47db-4592-8ba3-dfc09c49024f" providerId="ADAL" clId="{C2F6A7B0-9D96-BE47-B621-46F3C1DABB5D}" dt="2020-07-22T15:03:24.212" v="5712" actId="1076"/>
          <ac:grpSpMkLst>
            <pc:docMk/>
            <pc:sldMk cId="2353591146" sldId="300"/>
            <ac:grpSpMk id="7" creationId="{C8B89269-7052-9748-89B5-3BBDF99E45C3}"/>
          </ac:grpSpMkLst>
        </pc:grpChg>
        <pc:picChg chg="del">
          <ac:chgData name="VERA, ALEXANDER" userId="8ebcd1a3-47db-4592-8ba3-dfc09c49024f" providerId="ADAL" clId="{C2F6A7B0-9D96-BE47-B621-46F3C1DABB5D}" dt="2020-07-22T15:03:18.492" v="5709" actId="478"/>
          <ac:picMkLst>
            <pc:docMk/>
            <pc:sldMk cId="2353591146" sldId="300"/>
            <ac:picMk id="8" creationId="{C1E1E9EA-E9DA-FA49-80F5-9F3A0DAE3C43}"/>
          </ac:picMkLst>
        </pc:picChg>
        <pc:picChg chg="del">
          <ac:chgData name="VERA, ALEXANDER" userId="8ebcd1a3-47db-4592-8ba3-dfc09c49024f" providerId="ADAL" clId="{C2F6A7B0-9D96-BE47-B621-46F3C1DABB5D}" dt="2020-07-22T15:03:19.423" v="5710" actId="478"/>
          <ac:picMkLst>
            <pc:docMk/>
            <pc:sldMk cId="2353591146" sldId="300"/>
            <ac:picMk id="9" creationId="{947B11E3-C663-F54C-B5AE-A74F6B1AB20C}"/>
          </ac:picMkLst>
        </pc:picChg>
        <pc:picChg chg="mod">
          <ac:chgData name="VERA, ALEXANDER" userId="8ebcd1a3-47db-4592-8ba3-dfc09c49024f" providerId="ADAL" clId="{C2F6A7B0-9D96-BE47-B621-46F3C1DABB5D}" dt="2020-07-22T15:03:20.569" v="5711"/>
          <ac:picMkLst>
            <pc:docMk/>
            <pc:sldMk cId="2353591146" sldId="300"/>
            <ac:picMk id="11" creationId="{861849AD-B220-5A4B-88E4-229CE306BB2F}"/>
          </ac:picMkLst>
        </pc:picChg>
        <pc:picChg chg="mod">
          <ac:chgData name="VERA, ALEXANDER" userId="8ebcd1a3-47db-4592-8ba3-dfc09c49024f" providerId="ADAL" clId="{C2F6A7B0-9D96-BE47-B621-46F3C1DABB5D}" dt="2020-07-22T15:03:20.569" v="5711"/>
          <ac:picMkLst>
            <pc:docMk/>
            <pc:sldMk cId="2353591146" sldId="300"/>
            <ac:picMk id="12" creationId="{1A4AE18A-7DA1-D640-AB99-59A9EEA62428}"/>
          </ac:picMkLst>
        </pc:picChg>
      </pc:sldChg>
      <pc:sldChg chg="addSp modSp mod modNotesTx">
        <pc:chgData name="VERA, ALEXANDER" userId="8ebcd1a3-47db-4592-8ba3-dfc09c49024f" providerId="ADAL" clId="{C2F6A7B0-9D96-BE47-B621-46F3C1DABB5D}" dt="2020-07-22T15:04:16.206" v="5724" actId="1076"/>
        <pc:sldMkLst>
          <pc:docMk/>
          <pc:sldMk cId="121770367" sldId="301"/>
        </pc:sldMkLst>
        <pc:spChg chg="mod">
          <ac:chgData name="VERA, ALEXANDER" userId="8ebcd1a3-47db-4592-8ba3-dfc09c49024f" providerId="ADAL" clId="{C2F6A7B0-9D96-BE47-B621-46F3C1DABB5D}" dt="2020-07-19T20:30:17.168" v="1010" actId="20577"/>
          <ac:spMkLst>
            <pc:docMk/>
            <pc:sldMk cId="121770367" sldId="301"/>
            <ac:spMk id="2" creationId="{934F9ABD-1DAA-6C4C-B980-DEB836F897E5}"/>
          </ac:spMkLst>
        </pc:spChg>
        <pc:grpChg chg="add mod">
          <ac:chgData name="VERA, ALEXANDER" userId="8ebcd1a3-47db-4592-8ba3-dfc09c49024f" providerId="ADAL" clId="{C2F6A7B0-9D96-BE47-B621-46F3C1DABB5D}" dt="2020-07-22T15:04:16.206" v="5724" actId="1076"/>
          <ac:grpSpMkLst>
            <pc:docMk/>
            <pc:sldMk cId="121770367" sldId="301"/>
            <ac:grpSpMk id="7" creationId="{33EDB53E-C5D9-F141-BF54-1CE0CB2780A3}"/>
          </ac:grpSpMkLst>
        </pc:grpChg>
        <pc:picChg chg="mod">
          <ac:chgData name="VERA, ALEXANDER" userId="8ebcd1a3-47db-4592-8ba3-dfc09c49024f" providerId="ADAL" clId="{C2F6A7B0-9D96-BE47-B621-46F3C1DABB5D}" dt="2020-07-22T15:04:11.253" v="5723"/>
          <ac:picMkLst>
            <pc:docMk/>
            <pc:sldMk cId="121770367" sldId="301"/>
            <ac:picMk id="8" creationId="{BAF50E50-A29D-6B40-8946-F8711ADE2385}"/>
          </ac:picMkLst>
        </pc:picChg>
        <pc:picChg chg="mod">
          <ac:chgData name="VERA, ALEXANDER" userId="8ebcd1a3-47db-4592-8ba3-dfc09c49024f" providerId="ADAL" clId="{C2F6A7B0-9D96-BE47-B621-46F3C1DABB5D}" dt="2020-07-22T15:04:11.253" v="5723"/>
          <ac:picMkLst>
            <pc:docMk/>
            <pc:sldMk cId="121770367" sldId="301"/>
            <ac:picMk id="9" creationId="{71094F92-02F2-A04B-90F0-030F3E3AAD52}"/>
          </ac:picMkLst>
        </pc:picChg>
      </pc:sldChg>
      <pc:sldChg chg="addSp modSp mod modNotesTx">
        <pc:chgData name="VERA, ALEXANDER" userId="8ebcd1a3-47db-4592-8ba3-dfc09c49024f" providerId="ADAL" clId="{C2F6A7B0-9D96-BE47-B621-46F3C1DABB5D}" dt="2020-07-22T15:19:58.907" v="5932" actId="20577"/>
        <pc:sldMkLst>
          <pc:docMk/>
          <pc:sldMk cId="1224768979" sldId="302"/>
        </pc:sldMkLst>
        <pc:spChg chg="mod">
          <ac:chgData name="VERA, ALEXANDER" userId="8ebcd1a3-47db-4592-8ba3-dfc09c49024f" providerId="ADAL" clId="{C2F6A7B0-9D96-BE47-B621-46F3C1DABB5D}" dt="2020-07-19T20:46:26.647" v="3336" actId="20577"/>
          <ac:spMkLst>
            <pc:docMk/>
            <pc:sldMk cId="1224768979" sldId="302"/>
            <ac:spMk id="2" creationId="{934F9ABD-1DAA-6C4C-B980-DEB836F897E5}"/>
          </ac:spMkLst>
        </pc:spChg>
        <pc:spChg chg="mod">
          <ac:chgData name="VERA, ALEXANDER" userId="8ebcd1a3-47db-4592-8ba3-dfc09c49024f" providerId="ADAL" clId="{C2F6A7B0-9D96-BE47-B621-46F3C1DABB5D}" dt="2020-07-22T15:19:58.907" v="5932" actId="20577"/>
          <ac:spMkLst>
            <pc:docMk/>
            <pc:sldMk cId="1224768979" sldId="302"/>
            <ac:spMk id="3" creationId="{6593F8DE-94BA-8D47-AA38-0D527C1B8126}"/>
          </ac:spMkLst>
        </pc:spChg>
        <pc:grpChg chg="add mod">
          <ac:chgData name="VERA, ALEXANDER" userId="8ebcd1a3-47db-4592-8ba3-dfc09c49024f" providerId="ADAL" clId="{C2F6A7B0-9D96-BE47-B621-46F3C1DABB5D}" dt="2020-07-22T15:04:25.476" v="5726" actId="1076"/>
          <ac:grpSpMkLst>
            <pc:docMk/>
            <pc:sldMk cId="1224768979" sldId="302"/>
            <ac:grpSpMk id="5" creationId="{484004A9-2F56-414B-ADF3-7D5382965C92}"/>
          </ac:grpSpMkLst>
        </pc:grpChg>
        <pc:picChg chg="mod">
          <ac:chgData name="VERA, ALEXANDER" userId="8ebcd1a3-47db-4592-8ba3-dfc09c49024f" providerId="ADAL" clId="{C2F6A7B0-9D96-BE47-B621-46F3C1DABB5D}" dt="2020-07-22T15:04:21.732" v="5725"/>
          <ac:picMkLst>
            <pc:docMk/>
            <pc:sldMk cId="1224768979" sldId="302"/>
            <ac:picMk id="6" creationId="{0A93B32C-C84C-FC49-BD9B-F45D8A74814A}"/>
          </ac:picMkLst>
        </pc:picChg>
        <pc:picChg chg="mod">
          <ac:chgData name="VERA, ALEXANDER" userId="8ebcd1a3-47db-4592-8ba3-dfc09c49024f" providerId="ADAL" clId="{C2F6A7B0-9D96-BE47-B621-46F3C1DABB5D}" dt="2020-07-22T15:04:21.732" v="5725"/>
          <ac:picMkLst>
            <pc:docMk/>
            <pc:sldMk cId="1224768979" sldId="302"/>
            <ac:picMk id="7" creationId="{9CFBB700-915B-334D-B49F-FB3A85F3B815}"/>
          </ac:picMkLst>
        </pc:picChg>
      </pc:sldChg>
      <pc:sldChg chg="addSp delSp modSp add del mod ord">
        <pc:chgData name="VERA, ALEXANDER" userId="8ebcd1a3-47db-4592-8ba3-dfc09c49024f" providerId="ADAL" clId="{C2F6A7B0-9D96-BE47-B621-46F3C1DABB5D}" dt="2020-07-19T19:21:10.092" v="53" actId="2696"/>
        <pc:sldMkLst>
          <pc:docMk/>
          <pc:sldMk cId="3614657733" sldId="303"/>
        </pc:sldMkLst>
        <pc:spChg chg="add del mod">
          <ac:chgData name="VERA, ALEXANDER" userId="8ebcd1a3-47db-4592-8ba3-dfc09c49024f" providerId="ADAL" clId="{C2F6A7B0-9D96-BE47-B621-46F3C1DABB5D}" dt="2020-07-15T16:45:37.211" v="26"/>
          <ac:spMkLst>
            <pc:docMk/>
            <pc:sldMk cId="3614657733" sldId="303"/>
            <ac:spMk id="7" creationId="{D1DC2BE0-8ED5-9548-AAD2-B789E4340D55}"/>
          </ac:spMkLst>
        </pc:spChg>
        <pc:picChg chg="add del mod">
          <ac:chgData name="VERA, ALEXANDER" userId="8ebcd1a3-47db-4592-8ba3-dfc09c49024f" providerId="ADAL" clId="{C2F6A7B0-9D96-BE47-B621-46F3C1DABB5D}" dt="2020-07-15T16:42:27.492" v="3" actId="478"/>
          <ac:picMkLst>
            <pc:docMk/>
            <pc:sldMk cId="3614657733" sldId="303"/>
            <ac:picMk id="4" creationId="{DF35A485-98F6-C148-9673-F559CBFFA5E5}"/>
          </ac:picMkLst>
        </pc:picChg>
        <pc:picChg chg="add del mod">
          <ac:chgData name="VERA, ALEXANDER" userId="8ebcd1a3-47db-4592-8ba3-dfc09c49024f" providerId="ADAL" clId="{C2F6A7B0-9D96-BE47-B621-46F3C1DABB5D}" dt="2020-07-19T19:19:00.414" v="32" actId="478"/>
          <ac:picMkLst>
            <pc:docMk/>
            <pc:sldMk cId="3614657733" sldId="303"/>
            <ac:picMk id="4" creationId="{F2CC52EE-172C-C940-9B86-07BF20E2D3BB}"/>
          </ac:picMkLst>
        </pc:picChg>
        <pc:picChg chg="add del mod">
          <ac:chgData name="VERA, ALEXANDER" userId="8ebcd1a3-47db-4592-8ba3-dfc09c49024f" providerId="ADAL" clId="{C2F6A7B0-9D96-BE47-B621-46F3C1DABB5D}" dt="2020-07-15T16:43:11.925" v="7" actId="478"/>
          <ac:picMkLst>
            <pc:docMk/>
            <pc:sldMk cId="3614657733" sldId="303"/>
            <ac:picMk id="6" creationId="{609B0EA8-86C1-B14B-AB2C-D98DADD2BD56}"/>
          </ac:picMkLst>
        </pc:picChg>
        <pc:picChg chg="add del mod">
          <ac:chgData name="VERA, ALEXANDER" userId="8ebcd1a3-47db-4592-8ba3-dfc09c49024f" providerId="ADAL" clId="{C2F6A7B0-9D96-BE47-B621-46F3C1DABB5D}" dt="2020-07-19T19:20:34.459" v="38" actId="478"/>
          <ac:picMkLst>
            <pc:docMk/>
            <pc:sldMk cId="3614657733" sldId="303"/>
            <ac:picMk id="6" creationId="{C82AACBE-8AA2-1C4C-9F2B-4708D65550B9}"/>
          </ac:picMkLst>
        </pc:picChg>
        <pc:picChg chg="add del mod modCrop">
          <ac:chgData name="VERA, ALEXANDER" userId="8ebcd1a3-47db-4592-8ba3-dfc09c49024f" providerId="ADAL" clId="{C2F6A7B0-9D96-BE47-B621-46F3C1DABB5D}" dt="2020-07-15T16:45:35.566" v="24" actId="478"/>
          <ac:picMkLst>
            <pc:docMk/>
            <pc:sldMk cId="3614657733" sldId="303"/>
            <ac:picMk id="9" creationId="{4D00911C-9A24-044A-851B-840ABB02AD96}"/>
          </ac:picMkLst>
        </pc:picChg>
      </pc:sldChg>
      <pc:sldChg chg="modSp add del mod modNotesTx">
        <pc:chgData name="VERA, ALEXANDER" userId="8ebcd1a3-47db-4592-8ba3-dfc09c49024f" providerId="ADAL" clId="{C2F6A7B0-9D96-BE47-B621-46F3C1DABB5D}" dt="2020-07-22T17:11:55.617" v="7329" actId="20577"/>
        <pc:sldMkLst>
          <pc:docMk/>
          <pc:sldMk cId="2833462523" sldId="304"/>
        </pc:sldMkLst>
        <pc:spChg chg="mod">
          <ac:chgData name="VERA, ALEXANDER" userId="8ebcd1a3-47db-4592-8ba3-dfc09c49024f" providerId="ADAL" clId="{C2F6A7B0-9D96-BE47-B621-46F3C1DABB5D}" dt="2020-07-19T20:46:19.598" v="3328" actId="20577"/>
          <ac:spMkLst>
            <pc:docMk/>
            <pc:sldMk cId="2833462523" sldId="304"/>
            <ac:spMk id="2" creationId="{934F9ABD-1DAA-6C4C-B980-DEB836F897E5}"/>
          </ac:spMkLst>
        </pc:spChg>
        <pc:spChg chg="mod">
          <ac:chgData name="VERA, ALEXANDER" userId="8ebcd1a3-47db-4592-8ba3-dfc09c49024f" providerId="ADAL" clId="{C2F6A7B0-9D96-BE47-B621-46F3C1DABB5D}" dt="2020-07-22T17:11:55.617" v="7329" actId="20577"/>
          <ac:spMkLst>
            <pc:docMk/>
            <pc:sldMk cId="2833462523" sldId="304"/>
            <ac:spMk id="3" creationId="{6593F8DE-94BA-8D47-AA38-0D527C1B8126}"/>
          </ac:spMkLst>
        </pc:spChg>
      </pc:sldChg>
      <pc:sldChg chg="addSp modSp add del mod modNotesTx">
        <pc:chgData name="VERA, ALEXANDER" userId="8ebcd1a3-47db-4592-8ba3-dfc09c49024f" providerId="ADAL" clId="{C2F6A7B0-9D96-BE47-B621-46F3C1DABB5D}" dt="2020-07-22T17:18:07.798" v="7331" actId="20577"/>
        <pc:sldMkLst>
          <pc:docMk/>
          <pc:sldMk cId="1168181645" sldId="305"/>
        </pc:sldMkLst>
        <pc:spChg chg="mod">
          <ac:chgData name="VERA, ALEXANDER" userId="8ebcd1a3-47db-4592-8ba3-dfc09c49024f" providerId="ADAL" clId="{C2F6A7B0-9D96-BE47-B621-46F3C1DABB5D}" dt="2020-07-22T17:18:07.798" v="7331" actId="20577"/>
          <ac:spMkLst>
            <pc:docMk/>
            <pc:sldMk cId="1168181645" sldId="305"/>
            <ac:spMk id="2" creationId="{934F9ABD-1DAA-6C4C-B980-DEB836F897E5}"/>
          </ac:spMkLst>
        </pc:spChg>
        <pc:grpChg chg="add mod">
          <ac:chgData name="VERA, ALEXANDER" userId="8ebcd1a3-47db-4592-8ba3-dfc09c49024f" providerId="ADAL" clId="{C2F6A7B0-9D96-BE47-B621-46F3C1DABB5D}" dt="2020-07-22T15:04:42.194" v="5730" actId="1076"/>
          <ac:grpSpMkLst>
            <pc:docMk/>
            <pc:sldMk cId="1168181645" sldId="305"/>
            <ac:grpSpMk id="7" creationId="{33D9D86B-7422-3F47-9E56-3D433886FCDF}"/>
          </ac:grpSpMkLst>
        </pc:grpChg>
        <pc:picChg chg="mod">
          <ac:chgData name="VERA, ALEXANDER" userId="8ebcd1a3-47db-4592-8ba3-dfc09c49024f" providerId="ADAL" clId="{C2F6A7B0-9D96-BE47-B621-46F3C1DABB5D}" dt="2020-07-22T15:04:38.389" v="5729"/>
          <ac:picMkLst>
            <pc:docMk/>
            <pc:sldMk cId="1168181645" sldId="305"/>
            <ac:picMk id="8" creationId="{3D47FB67-F18F-3941-8E79-5FC0DBCF06B5}"/>
          </ac:picMkLst>
        </pc:picChg>
        <pc:picChg chg="mod">
          <ac:chgData name="VERA, ALEXANDER" userId="8ebcd1a3-47db-4592-8ba3-dfc09c49024f" providerId="ADAL" clId="{C2F6A7B0-9D96-BE47-B621-46F3C1DABB5D}" dt="2020-07-22T15:04:38.389" v="5729"/>
          <ac:picMkLst>
            <pc:docMk/>
            <pc:sldMk cId="1168181645" sldId="305"/>
            <ac:picMk id="9" creationId="{719DAE02-AE39-2C4B-9E48-4C1F2A7C6EEB}"/>
          </ac:picMkLst>
        </pc:picChg>
      </pc:sldChg>
      <pc:sldChg chg="addSp modSp add del mod modNotesTx">
        <pc:chgData name="VERA, ALEXANDER" userId="8ebcd1a3-47db-4592-8ba3-dfc09c49024f" providerId="ADAL" clId="{C2F6A7B0-9D96-BE47-B621-46F3C1DABB5D}" dt="2020-07-22T15:04:49.353" v="5732" actId="1076"/>
        <pc:sldMkLst>
          <pc:docMk/>
          <pc:sldMk cId="3656045679" sldId="306"/>
        </pc:sldMkLst>
        <pc:spChg chg="mod">
          <ac:chgData name="VERA, ALEXANDER" userId="8ebcd1a3-47db-4592-8ba3-dfc09c49024f" providerId="ADAL" clId="{C2F6A7B0-9D96-BE47-B621-46F3C1DABB5D}" dt="2020-07-19T20:56:43.418" v="5288" actId="20577"/>
          <ac:spMkLst>
            <pc:docMk/>
            <pc:sldMk cId="3656045679" sldId="306"/>
            <ac:spMk id="2" creationId="{934F9ABD-1DAA-6C4C-B980-DEB836F897E5}"/>
          </ac:spMkLst>
        </pc:spChg>
        <pc:grpChg chg="add mod">
          <ac:chgData name="VERA, ALEXANDER" userId="8ebcd1a3-47db-4592-8ba3-dfc09c49024f" providerId="ADAL" clId="{C2F6A7B0-9D96-BE47-B621-46F3C1DABB5D}" dt="2020-07-22T15:04:49.353" v="5732" actId="1076"/>
          <ac:grpSpMkLst>
            <pc:docMk/>
            <pc:sldMk cId="3656045679" sldId="306"/>
            <ac:grpSpMk id="6" creationId="{0B196371-06ED-E245-97F5-6FE915081512}"/>
          </ac:grpSpMkLst>
        </pc:grpChg>
        <pc:picChg chg="mod">
          <ac:chgData name="VERA, ALEXANDER" userId="8ebcd1a3-47db-4592-8ba3-dfc09c49024f" providerId="ADAL" clId="{C2F6A7B0-9D96-BE47-B621-46F3C1DABB5D}" dt="2020-07-22T15:04:45.078" v="5731"/>
          <ac:picMkLst>
            <pc:docMk/>
            <pc:sldMk cId="3656045679" sldId="306"/>
            <ac:picMk id="7" creationId="{29E31564-A8FA-934F-9F4F-183C229D16DC}"/>
          </ac:picMkLst>
        </pc:picChg>
        <pc:picChg chg="mod">
          <ac:chgData name="VERA, ALEXANDER" userId="8ebcd1a3-47db-4592-8ba3-dfc09c49024f" providerId="ADAL" clId="{C2F6A7B0-9D96-BE47-B621-46F3C1DABB5D}" dt="2020-07-22T15:04:45.078" v="5731"/>
          <ac:picMkLst>
            <pc:docMk/>
            <pc:sldMk cId="3656045679" sldId="306"/>
            <ac:picMk id="9" creationId="{401880EE-D7D8-4D4C-AFC6-71116FB93623}"/>
          </ac:picMkLst>
        </pc:picChg>
      </pc:sldChg>
      <pc:sldChg chg="addSp delSp modSp add del mod setBg">
        <pc:chgData name="VERA, ALEXANDER" userId="8ebcd1a3-47db-4592-8ba3-dfc09c49024f" providerId="ADAL" clId="{C2F6A7B0-9D96-BE47-B621-46F3C1DABB5D}" dt="2020-07-22T15:04:54.393" v="5734" actId="1076"/>
        <pc:sldMkLst>
          <pc:docMk/>
          <pc:sldMk cId="4069483023" sldId="307"/>
        </pc:sldMkLst>
        <pc:spChg chg="mod">
          <ac:chgData name="VERA, ALEXANDER" userId="8ebcd1a3-47db-4592-8ba3-dfc09c49024f" providerId="ADAL" clId="{C2F6A7B0-9D96-BE47-B621-46F3C1DABB5D}" dt="2020-07-19T19:30:59.943" v="154" actId="26606"/>
          <ac:spMkLst>
            <pc:docMk/>
            <pc:sldMk cId="4069483023" sldId="307"/>
            <ac:spMk id="2" creationId="{3EDB3E27-1A7E-E54E-8B32-3BC4627D8D4F}"/>
          </ac:spMkLst>
        </pc:spChg>
        <pc:spChg chg="mod">
          <ac:chgData name="VERA, ALEXANDER" userId="8ebcd1a3-47db-4592-8ba3-dfc09c49024f" providerId="ADAL" clId="{C2F6A7B0-9D96-BE47-B621-46F3C1DABB5D}" dt="2020-07-19T20:07:51.749" v="975" actId="27636"/>
          <ac:spMkLst>
            <pc:docMk/>
            <pc:sldMk cId="4069483023" sldId="307"/>
            <ac:spMk id="3" creationId="{2BC3C2B8-DCFE-FE4D-BF53-07728E29C446}"/>
          </ac:spMkLst>
        </pc:spChg>
        <pc:spChg chg="add del">
          <ac:chgData name="VERA, ALEXANDER" userId="8ebcd1a3-47db-4592-8ba3-dfc09c49024f" providerId="ADAL" clId="{C2F6A7B0-9D96-BE47-B621-46F3C1DABB5D}" dt="2020-07-19T20:07:51.716" v="974" actId="26606"/>
          <ac:spMkLst>
            <pc:docMk/>
            <pc:sldMk cId="4069483023" sldId="307"/>
            <ac:spMk id="6" creationId="{1660E788-AFA9-4A1B-9991-6AA74632A15B}"/>
          </ac:spMkLst>
        </pc:spChg>
        <pc:spChg chg="add del">
          <ac:chgData name="VERA, ALEXANDER" userId="8ebcd1a3-47db-4592-8ba3-dfc09c49024f" providerId="ADAL" clId="{C2F6A7B0-9D96-BE47-B621-46F3C1DABB5D}" dt="2020-07-19T20:07:51.716" v="974" actId="26606"/>
          <ac:spMkLst>
            <pc:docMk/>
            <pc:sldMk cId="4069483023" sldId="307"/>
            <ac:spMk id="7" creationId="{867D4867-5BA7-4462-B2F6-A23F4A622AA7}"/>
          </ac:spMkLst>
        </pc:spChg>
        <pc:spChg chg="add del">
          <ac:chgData name="VERA, ALEXANDER" userId="8ebcd1a3-47db-4592-8ba3-dfc09c49024f" providerId="ADAL" clId="{C2F6A7B0-9D96-BE47-B621-46F3C1DABB5D}" dt="2020-07-19T19:30:56.168" v="149" actId="26606"/>
          <ac:spMkLst>
            <pc:docMk/>
            <pc:sldMk cId="4069483023" sldId="307"/>
            <ac:spMk id="9" creationId="{1660E788-AFA9-4A1B-9991-6AA74632A15B}"/>
          </ac:spMkLst>
        </pc:spChg>
        <pc:spChg chg="add del">
          <ac:chgData name="VERA, ALEXANDER" userId="8ebcd1a3-47db-4592-8ba3-dfc09c49024f" providerId="ADAL" clId="{C2F6A7B0-9D96-BE47-B621-46F3C1DABB5D}" dt="2020-07-19T19:30:56.168" v="149" actId="26606"/>
          <ac:spMkLst>
            <pc:docMk/>
            <pc:sldMk cId="4069483023" sldId="307"/>
            <ac:spMk id="11" creationId="{867D4867-5BA7-4462-B2F6-A23F4A622AA7}"/>
          </ac:spMkLst>
        </pc:spChg>
        <pc:spChg chg="add">
          <ac:chgData name="VERA, ALEXANDER" userId="8ebcd1a3-47db-4592-8ba3-dfc09c49024f" providerId="ADAL" clId="{C2F6A7B0-9D96-BE47-B621-46F3C1DABB5D}" dt="2020-07-19T20:07:51.716" v="974" actId="26606"/>
          <ac:spMkLst>
            <pc:docMk/>
            <pc:sldMk cId="4069483023" sldId="307"/>
            <ac:spMk id="13" creationId="{1660E788-AFA9-4A1B-9991-6AA74632A15B}"/>
          </ac:spMkLst>
        </pc:spChg>
        <pc:spChg chg="add">
          <ac:chgData name="VERA, ALEXANDER" userId="8ebcd1a3-47db-4592-8ba3-dfc09c49024f" providerId="ADAL" clId="{C2F6A7B0-9D96-BE47-B621-46F3C1DABB5D}" dt="2020-07-19T20:07:51.716" v="974" actId="26606"/>
          <ac:spMkLst>
            <pc:docMk/>
            <pc:sldMk cId="4069483023" sldId="307"/>
            <ac:spMk id="15" creationId="{867D4867-5BA7-4462-B2F6-A23F4A622AA7}"/>
          </ac:spMkLst>
        </pc:spChg>
        <pc:grpChg chg="add mod">
          <ac:chgData name="VERA, ALEXANDER" userId="8ebcd1a3-47db-4592-8ba3-dfc09c49024f" providerId="ADAL" clId="{C2F6A7B0-9D96-BE47-B621-46F3C1DABB5D}" dt="2020-07-22T15:04:54.393" v="5734" actId="1076"/>
          <ac:grpSpMkLst>
            <pc:docMk/>
            <pc:sldMk cId="4069483023" sldId="307"/>
            <ac:grpSpMk id="7" creationId="{B6837EFE-4434-494D-B4E6-B8DDFD261009}"/>
          </ac:grpSpMkLst>
        </pc:grpChg>
        <pc:picChg chg="del mod ord">
          <ac:chgData name="VERA, ALEXANDER" userId="8ebcd1a3-47db-4592-8ba3-dfc09c49024f" providerId="ADAL" clId="{C2F6A7B0-9D96-BE47-B621-46F3C1DABB5D}" dt="2020-07-19T20:05:58.926" v="970" actId="478"/>
          <ac:picMkLst>
            <pc:docMk/>
            <pc:sldMk cId="4069483023" sldId="307"/>
            <ac:picMk id="4" creationId="{281C5BA2-1859-0540-B5FA-57A7ADF4C4C1}"/>
          </ac:picMkLst>
        </pc:picChg>
        <pc:picChg chg="add mod ord">
          <ac:chgData name="VERA, ALEXANDER" userId="8ebcd1a3-47db-4592-8ba3-dfc09c49024f" providerId="ADAL" clId="{C2F6A7B0-9D96-BE47-B621-46F3C1DABB5D}" dt="2020-07-19T20:07:51.716" v="974" actId="26606"/>
          <ac:picMkLst>
            <pc:docMk/>
            <pc:sldMk cId="4069483023" sldId="307"/>
            <ac:picMk id="8" creationId="{B6A0E946-9F6D-0A45-94F9-D1C34FE4AB8D}"/>
          </ac:picMkLst>
        </pc:picChg>
        <pc:picChg chg="mod">
          <ac:chgData name="VERA, ALEXANDER" userId="8ebcd1a3-47db-4592-8ba3-dfc09c49024f" providerId="ADAL" clId="{C2F6A7B0-9D96-BE47-B621-46F3C1DABB5D}" dt="2020-07-22T15:04:51.609" v="5733"/>
          <ac:picMkLst>
            <pc:docMk/>
            <pc:sldMk cId="4069483023" sldId="307"/>
            <ac:picMk id="9" creationId="{73E59DFE-5708-A941-B7CE-69FF1B05FC1A}"/>
          </ac:picMkLst>
        </pc:picChg>
        <pc:picChg chg="mod">
          <ac:chgData name="VERA, ALEXANDER" userId="8ebcd1a3-47db-4592-8ba3-dfc09c49024f" providerId="ADAL" clId="{C2F6A7B0-9D96-BE47-B621-46F3C1DABB5D}" dt="2020-07-22T15:04:51.609" v="5733"/>
          <ac:picMkLst>
            <pc:docMk/>
            <pc:sldMk cId="4069483023" sldId="307"/>
            <ac:picMk id="10" creationId="{CF4D30F1-E26E-9C48-9EA2-BC156A9B1195}"/>
          </ac:picMkLst>
        </pc:picChg>
      </pc:sldChg>
      <pc:sldChg chg="addSp delSp modSp add mod ord setBg modNotesTx">
        <pc:chgData name="VERA, ALEXANDER" userId="8ebcd1a3-47db-4592-8ba3-dfc09c49024f" providerId="ADAL" clId="{C2F6A7B0-9D96-BE47-B621-46F3C1DABB5D}" dt="2020-07-22T15:04:32.460" v="5728" actId="1076"/>
        <pc:sldMkLst>
          <pc:docMk/>
          <pc:sldMk cId="1284775645" sldId="308"/>
        </pc:sldMkLst>
        <pc:spChg chg="mod">
          <ac:chgData name="VERA, ALEXANDER" userId="8ebcd1a3-47db-4592-8ba3-dfc09c49024f" providerId="ADAL" clId="{C2F6A7B0-9D96-BE47-B621-46F3C1DABB5D}" dt="2020-07-19T19:23:24.926" v="81" actId="20577"/>
          <ac:spMkLst>
            <pc:docMk/>
            <pc:sldMk cId="1284775645" sldId="308"/>
            <ac:spMk id="2" creationId="{934F9ABD-1DAA-6C4C-B980-DEB836F897E5}"/>
          </ac:spMkLst>
        </pc:spChg>
        <pc:spChg chg="del">
          <ac:chgData name="VERA, ALEXANDER" userId="8ebcd1a3-47db-4592-8ba3-dfc09c49024f" providerId="ADAL" clId="{C2F6A7B0-9D96-BE47-B621-46F3C1DABB5D}" dt="2020-07-19T19:23:15.361" v="64" actId="26606"/>
          <ac:spMkLst>
            <pc:docMk/>
            <pc:sldMk cId="1284775645" sldId="308"/>
            <ac:spMk id="20" creationId="{1E14715B-2E40-4760-AE23-026845A30A49}"/>
          </ac:spMkLst>
        </pc:spChg>
        <pc:spChg chg="del">
          <ac:chgData name="VERA, ALEXANDER" userId="8ebcd1a3-47db-4592-8ba3-dfc09c49024f" providerId="ADAL" clId="{C2F6A7B0-9D96-BE47-B621-46F3C1DABB5D}" dt="2020-07-19T19:23:15.361" v="64" actId="26606"/>
          <ac:spMkLst>
            <pc:docMk/>
            <pc:sldMk cId="1284775645" sldId="308"/>
            <ac:spMk id="22" creationId="{45D08429-4C7A-4C37-848C-C1613E31D53A}"/>
          </ac:spMkLst>
        </pc:spChg>
        <pc:spChg chg="del">
          <ac:chgData name="VERA, ALEXANDER" userId="8ebcd1a3-47db-4592-8ba3-dfc09c49024f" providerId="ADAL" clId="{C2F6A7B0-9D96-BE47-B621-46F3C1DABB5D}" dt="2020-07-19T19:23:15.361" v="64" actId="26606"/>
          <ac:spMkLst>
            <pc:docMk/>
            <pc:sldMk cId="1284775645" sldId="308"/>
            <ac:spMk id="24" creationId="{DD8F4B2B-96EA-4C0F-84D3-5728F7CF0B0B}"/>
          </ac:spMkLst>
        </pc:spChg>
        <pc:spChg chg="add">
          <ac:chgData name="VERA, ALEXANDER" userId="8ebcd1a3-47db-4592-8ba3-dfc09c49024f" providerId="ADAL" clId="{C2F6A7B0-9D96-BE47-B621-46F3C1DABB5D}" dt="2020-07-19T19:23:15.361" v="64" actId="26606"/>
          <ac:spMkLst>
            <pc:docMk/>
            <pc:sldMk cId="1284775645" sldId="308"/>
            <ac:spMk id="29" creationId="{3F47E20B-1205-4238-A82B-90EF577F32D8}"/>
          </ac:spMkLst>
        </pc:spChg>
        <pc:spChg chg="add">
          <ac:chgData name="VERA, ALEXANDER" userId="8ebcd1a3-47db-4592-8ba3-dfc09c49024f" providerId="ADAL" clId="{C2F6A7B0-9D96-BE47-B621-46F3C1DABB5D}" dt="2020-07-19T19:23:15.361" v="64" actId="26606"/>
          <ac:spMkLst>
            <pc:docMk/>
            <pc:sldMk cId="1284775645" sldId="308"/>
            <ac:spMk id="31" creationId="{D13567AC-EB9A-47A9-B6EC-B5BDB73B113C}"/>
          </ac:spMkLst>
        </pc:spChg>
        <pc:grpChg chg="add mod">
          <ac:chgData name="VERA, ALEXANDER" userId="8ebcd1a3-47db-4592-8ba3-dfc09c49024f" providerId="ADAL" clId="{C2F6A7B0-9D96-BE47-B621-46F3C1DABB5D}" dt="2020-07-22T15:04:32.460" v="5728" actId="1076"/>
          <ac:grpSpMkLst>
            <pc:docMk/>
            <pc:sldMk cId="1284775645" sldId="308"/>
            <ac:grpSpMk id="6" creationId="{C3364471-A79B-3548-B610-FCE640E7A1F4}"/>
          </ac:grpSpMkLst>
        </pc:grpChg>
        <pc:picChg chg="add del mod">
          <ac:chgData name="VERA, ALEXANDER" userId="8ebcd1a3-47db-4592-8ba3-dfc09c49024f" providerId="ADAL" clId="{C2F6A7B0-9D96-BE47-B621-46F3C1DABB5D}" dt="2020-07-19T19:21:37.004" v="60" actId="478"/>
          <ac:picMkLst>
            <pc:docMk/>
            <pc:sldMk cId="1284775645" sldId="308"/>
            <ac:picMk id="4" creationId="{AB27D48F-6A54-8941-915F-1E18DC21CA6C}"/>
          </ac:picMkLst>
        </pc:picChg>
        <pc:picChg chg="del">
          <ac:chgData name="VERA, ALEXANDER" userId="8ebcd1a3-47db-4592-8ba3-dfc09c49024f" providerId="ADAL" clId="{C2F6A7B0-9D96-BE47-B621-46F3C1DABB5D}" dt="2020-07-19T19:21:18.463" v="55" actId="478"/>
          <ac:picMkLst>
            <pc:docMk/>
            <pc:sldMk cId="1284775645" sldId="308"/>
            <ac:picMk id="5" creationId="{C5A0DF5E-FF80-6E45-8111-E21769358A4E}"/>
          </ac:picMkLst>
        </pc:picChg>
        <pc:picChg chg="add mod">
          <ac:chgData name="VERA, ALEXANDER" userId="8ebcd1a3-47db-4592-8ba3-dfc09c49024f" providerId="ADAL" clId="{C2F6A7B0-9D96-BE47-B621-46F3C1DABB5D}" dt="2020-07-19T19:23:15.361" v="64" actId="26606"/>
          <ac:picMkLst>
            <pc:docMk/>
            <pc:sldMk cId="1284775645" sldId="308"/>
            <ac:picMk id="7" creationId="{4E260644-05C3-0B41-884F-9AD8FCC6E095}"/>
          </ac:picMkLst>
        </pc:picChg>
        <pc:picChg chg="mod">
          <ac:chgData name="VERA, ALEXANDER" userId="8ebcd1a3-47db-4592-8ba3-dfc09c49024f" providerId="ADAL" clId="{C2F6A7B0-9D96-BE47-B621-46F3C1DABB5D}" dt="2020-07-22T15:04:27.564" v="5727"/>
          <ac:picMkLst>
            <pc:docMk/>
            <pc:sldMk cId="1284775645" sldId="308"/>
            <ac:picMk id="8" creationId="{5F0E212E-B076-6644-894D-642B4BC6E511}"/>
          </ac:picMkLst>
        </pc:picChg>
        <pc:picChg chg="mod">
          <ac:chgData name="VERA, ALEXANDER" userId="8ebcd1a3-47db-4592-8ba3-dfc09c49024f" providerId="ADAL" clId="{C2F6A7B0-9D96-BE47-B621-46F3C1DABB5D}" dt="2020-07-22T15:04:27.564" v="5727"/>
          <ac:picMkLst>
            <pc:docMk/>
            <pc:sldMk cId="1284775645" sldId="308"/>
            <ac:picMk id="9" creationId="{F0AA6EF7-0C9D-4E48-A04C-BEFB5BE5235F}"/>
          </ac:picMkLst>
        </pc:picChg>
      </pc:sldChg>
      <pc:sldChg chg="addSp delSp modSp add mod setBg modNotesTx">
        <pc:chgData name="VERA, ALEXANDER" userId="8ebcd1a3-47db-4592-8ba3-dfc09c49024f" providerId="ADAL" clId="{C2F6A7B0-9D96-BE47-B621-46F3C1DABB5D}" dt="2020-07-22T15:05:00.685" v="5736" actId="1076"/>
        <pc:sldMkLst>
          <pc:docMk/>
          <pc:sldMk cId="1802989727" sldId="309"/>
        </pc:sldMkLst>
        <pc:spChg chg="mod">
          <ac:chgData name="VERA, ALEXANDER" userId="8ebcd1a3-47db-4592-8ba3-dfc09c49024f" providerId="ADAL" clId="{C2F6A7B0-9D96-BE47-B621-46F3C1DABB5D}" dt="2020-07-19T19:26:26.393" v="107" actId="26606"/>
          <ac:spMkLst>
            <pc:docMk/>
            <pc:sldMk cId="1802989727" sldId="309"/>
            <ac:spMk id="2" creationId="{6DF28A4C-F4A1-0A48-8467-C7CDE509EB79}"/>
          </ac:spMkLst>
        </pc:spChg>
        <pc:spChg chg="mod">
          <ac:chgData name="VERA, ALEXANDER" userId="8ebcd1a3-47db-4592-8ba3-dfc09c49024f" providerId="ADAL" clId="{C2F6A7B0-9D96-BE47-B621-46F3C1DABB5D}" dt="2020-07-19T19:36:23.544" v="892" actId="113"/>
          <ac:spMkLst>
            <pc:docMk/>
            <pc:sldMk cId="1802989727" sldId="309"/>
            <ac:spMk id="3" creationId="{993B5399-6FE3-5746-9F1D-0AE1E210C249}"/>
          </ac:spMkLst>
        </pc:spChg>
        <pc:spChg chg="add del">
          <ac:chgData name="VERA, ALEXANDER" userId="8ebcd1a3-47db-4592-8ba3-dfc09c49024f" providerId="ADAL" clId="{C2F6A7B0-9D96-BE47-B621-46F3C1DABB5D}" dt="2020-07-19T19:26:26.393" v="107" actId="26606"/>
          <ac:spMkLst>
            <pc:docMk/>
            <pc:sldMk cId="1802989727" sldId="309"/>
            <ac:spMk id="8" creationId="{BAC87F6E-526A-49B5-995D-42DB656594C9}"/>
          </ac:spMkLst>
        </pc:spChg>
        <pc:spChg chg="add del">
          <ac:chgData name="VERA, ALEXANDER" userId="8ebcd1a3-47db-4592-8ba3-dfc09c49024f" providerId="ADAL" clId="{C2F6A7B0-9D96-BE47-B621-46F3C1DABB5D}" dt="2020-07-19T19:26:26.393" v="107" actId="26606"/>
          <ac:spMkLst>
            <pc:docMk/>
            <pc:sldMk cId="1802989727" sldId="309"/>
            <ac:spMk id="10" creationId="{5E5436DB-4E8B-43A5-AE55-1C527B62E203}"/>
          </ac:spMkLst>
        </pc:spChg>
        <pc:spChg chg="add del">
          <ac:chgData name="VERA, ALEXANDER" userId="8ebcd1a3-47db-4592-8ba3-dfc09c49024f" providerId="ADAL" clId="{C2F6A7B0-9D96-BE47-B621-46F3C1DABB5D}" dt="2020-07-19T19:26:26.393" v="107" actId="26606"/>
          <ac:spMkLst>
            <pc:docMk/>
            <pc:sldMk cId="1802989727" sldId="309"/>
            <ac:spMk id="12" creationId="{0D65299F-028F-4AFC-B46A-8DB33E20FE4A}"/>
          </ac:spMkLst>
        </pc:spChg>
        <pc:spChg chg="add">
          <ac:chgData name="VERA, ALEXANDER" userId="8ebcd1a3-47db-4592-8ba3-dfc09c49024f" providerId="ADAL" clId="{C2F6A7B0-9D96-BE47-B621-46F3C1DABB5D}" dt="2020-07-19T19:26:26.393" v="107" actId="26606"/>
          <ac:spMkLst>
            <pc:docMk/>
            <pc:sldMk cId="1802989727" sldId="309"/>
            <ac:spMk id="17" creationId="{2AEFFFF2-9EB4-4B6C-B9F8-2BA3EF89A21C}"/>
          </ac:spMkLst>
        </pc:spChg>
        <pc:spChg chg="add">
          <ac:chgData name="VERA, ALEXANDER" userId="8ebcd1a3-47db-4592-8ba3-dfc09c49024f" providerId="ADAL" clId="{C2F6A7B0-9D96-BE47-B621-46F3C1DABB5D}" dt="2020-07-19T19:26:26.393" v="107" actId="26606"/>
          <ac:spMkLst>
            <pc:docMk/>
            <pc:sldMk cId="1802989727" sldId="309"/>
            <ac:spMk id="19" creationId="{0D65299F-028F-4AFC-B46A-8DB33E20FE4A}"/>
          </ac:spMkLst>
        </pc:spChg>
        <pc:spChg chg="add">
          <ac:chgData name="VERA, ALEXANDER" userId="8ebcd1a3-47db-4592-8ba3-dfc09c49024f" providerId="ADAL" clId="{C2F6A7B0-9D96-BE47-B621-46F3C1DABB5D}" dt="2020-07-19T19:26:26.393" v="107" actId="26606"/>
          <ac:spMkLst>
            <pc:docMk/>
            <pc:sldMk cId="1802989727" sldId="309"/>
            <ac:spMk id="21" creationId="{BAC87F6E-526A-49B5-995D-42DB656594C9}"/>
          </ac:spMkLst>
        </pc:spChg>
        <pc:grpChg chg="add mod">
          <ac:chgData name="VERA, ALEXANDER" userId="8ebcd1a3-47db-4592-8ba3-dfc09c49024f" providerId="ADAL" clId="{C2F6A7B0-9D96-BE47-B621-46F3C1DABB5D}" dt="2020-07-22T15:05:00.685" v="5736" actId="1076"/>
          <ac:grpSpMkLst>
            <pc:docMk/>
            <pc:sldMk cId="1802989727" sldId="309"/>
            <ac:grpSpMk id="7" creationId="{A6A48ED6-7780-4949-B536-6D56609099BD}"/>
          </ac:grpSpMkLst>
        </pc:grpChg>
        <pc:picChg chg="mod">
          <ac:chgData name="VERA, ALEXANDER" userId="8ebcd1a3-47db-4592-8ba3-dfc09c49024f" providerId="ADAL" clId="{C2F6A7B0-9D96-BE47-B621-46F3C1DABB5D}" dt="2020-07-22T15:04:58.064" v="5735"/>
          <ac:picMkLst>
            <pc:docMk/>
            <pc:sldMk cId="1802989727" sldId="309"/>
            <ac:picMk id="8" creationId="{A1942C44-F123-1741-BFAE-D4AE2739DE47}"/>
          </ac:picMkLst>
        </pc:picChg>
        <pc:picChg chg="mod">
          <ac:chgData name="VERA, ALEXANDER" userId="8ebcd1a3-47db-4592-8ba3-dfc09c49024f" providerId="ADAL" clId="{C2F6A7B0-9D96-BE47-B621-46F3C1DABB5D}" dt="2020-07-22T15:04:58.064" v="5735"/>
          <ac:picMkLst>
            <pc:docMk/>
            <pc:sldMk cId="1802989727" sldId="309"/>
            <ac:picMk id="9" creationId="{D3E39FFA-6C8B-9F45-9733-0B20ADA357DA}"/>
          </ac:picMkLst>
        </pc:picChg>
      </pc:sldChg>
      <pc:sldChg chg="modSp add mod">
        <pc:chgData name="VERA, ALEXANDER" userId="8ebcd1a3-47db-4592-8ba3-dfc09c49024f" providerId="ADAL" clId="{C2F6A7B0-9D96-BE47-B621-46F3C1DABB5D}" dt="2020-07-19T21:02:24.588" v="5663" actId="20577"/>
        <pc:sldMkLst>
          <pc:docMk/>
          <pc:sldMk cId="3518719741" sldId="310"/>
        </pc:sldMkLst>
        <pc:spChg chg="mod">
          <ac:chgData name="VERA, ALEXANDER" userId="8ebcd1a3-47db-4592-8ba3-dfc09c49024f" providerId="ADAL" clId="{C2F6A7B0-9D96-BE47-B621-46F3C1DABB5D}" dt="2020-07-19T19:43:58.953" v="916" actId="1076"/>
          <ac:spMkLst>
            <pc:docMk/>
            <pc:sldMk cId="3518719741" sldId="310"/>
            <ac:spMk id="2" creationId="{96032120-647E-7942-A611-F5668BE8BB90}"/>
          </ac:spMkLst>
        </pc:spChg>
        <pc:spChg chg="mod">
          <ac:chgData name="VERA, ALEXANDER" userId="8ebcd1a3-47db-4592-8ba3-dfc09c49024f" providerId="ADAL" clId="{C2F6A7B0-9D96-BE47-B621-46F3C1DABB5D}" dt="2020-07-19T21:02:24.588" v="5663" actId="20577"/>
          <ac:spMkLst>
            <pc:docMk/>
            <pc:sldMk cId="3518719741" sldId="310"/>
            <ac:spMk id="3" creationId="{8383A0B4-2509-DA42-BC0F-DD8544DAAFF2}"/>
          </ac:spMkLst>
        </pc:spChg>
      </pc:sldChg>
      <pc:sldChg chg="modSp add mod ord">
        <pc:chgData name="VERA, ALEXANDER" userId="8ebcd1a3-47db-4592-8ba3-dfc09c49024f" providerId="ADAL" clId="{C2F6A7B0-9D96-BE47-B621-46F3C1DABB5D}" dt="2020-07-19T21:03:55.233" v="5697" actId="20577"/>
        <pc:sldMkLst>
          <pc:docMk/>
          <pc:sldMk cId="3802474690" sldId="311"/>
        </pc:sldMkLst>
        <pc:spChg chg="mod">
          <ac:chgData name="VERA, ALEXANDER" userId="8ebcd1a3-47db-4592-8ba3-dfc09c49024f" providerId="ADAL" clId="{C2F6A7B0-9D96-BE47-B621-46F3C1DABB5D}" dt="2020-07-19T21:03:55.233" v="5697" actId="20577"/>
          <ac:spMkLst>
            <pc:docMk/>
            <pc:sldMk cId="3802474690" sldId="311"/>
            <ac:spMk id="3" creationId="{8383A0B4-2509-DA42-BC0F-DD8544DAAFF2}"/>
          </ac:spMkLst>
        </pc:spChg>
      </pc:sldChg>
      <pc:sldChg chg="modSp add del mod">
        <pc:chgData name="VERA, ALEXANDER" userId="8ebcd1a3-47db-4592-8ba3-dfc09c49024f" providerId="ADAL" clId="{C2F6A7B0-9D96-BE47-B621-46F3C1DABB5D}" dt="2020-07-19T21:03:08.564" v="5685" actId="2696"/>
        <pc:sldMkLst>
          <pc:docMk/>
          <pc:sldMk cId="172134756" sldId="312"/>
        </pc:sldMkLst>
        <pc:spChg chg="mod">
          <ac:chgData name="VERA, ALEXANDER" userId="8ebcd1a3-47db-4592-8ba3-dfc09c49024f" providerId="ADAL" clId="{C2F6A7B0-9D96-BE47-B621-46F3C1DABB5D}" dt="2020-07-19T19:56:49.228" v="958" actId="1076"/>
          <ac:spMkLst>
            <pc:docMk/>
            <pc:sldMk cId="172134756" sldId="312"/>
            <ac:spMk id="2" creationId="{9BC976BF-34E0-AA42-83CC-B4B2A8F30956}"/>
          </ac:spMkLst>
        </pc:spChg>
        <pc:spChg chg="mod">
          <ac:chgData name="VERA, ALEXANDER" userId="8ebcd1a3-47db-4592-8ba3-dfc09c49024f" providerId="ADAL" clId="{C2F6A7B0-9D96-BE47-B621-46F3C1DABB5D}" dt="2020-07-19T21:02:52.339" v="5679" actId="20577"/>
          <ac:spMkLst>
            <pc:docMk/>
            <pc:sldMk cId="172134756" sldId="312"/>
            <ac:spMk id="3" creationId="{38F1EC3B-36F7-3348-B3BD-D378EDE6747F}"/>
          </ac:spMkLst>
        </pc:spChg>
      </pc:sldChg>
      <pc:sldChg chg="addSp modSp add del mod ord setBg">
        <pc:chgData name="VERA, ALEXANDER" userId="8ebcd1a3-47db-4592-8ba3-dfc09c49024f" providerId="ADAL" clId="{C2F6A7B0-9D96-BE47-B621-46F3C1DABB5D}" dt="2020-07-22T15:11:57.706" v="5824" actId="2696"/>
        <pc:sldMkLst>
          <pc:docMk/>
          <pc:sldMk cId="2344548810" sldId="312"/>
        </pc:sldMkLst>
        <pc:spChg chg="mod">
          <ac:chgData name="VERA, ALEXANDER" userId="8ebcd1a3-47db-4592-8ba3-dfc09c49024f" providerId="ADAL" clId="{C2F6A7B0-9D96-BE47-B621-46F3C1DABB5D}" dt="2020-07-22T15:08:39.792" v="5790" actId="20577"/>
          <ac:spMkLst>
            <pc:docMk/>
            <pc:sldMk cId="2344548810" sldId="312"/>
            <ac:spMk id="2" creationId="{E8CF28BE-B7BC-5443-8019-DB115C216EA8}"/>
          </ac:spMkLst>
        </pc:spChg>
        <pc:spChg chg="mod">
          <ac:chgData name="VERA, ALEXANDER" userId="8ebcd1a3-47db-4592-8ba3-dfc09c49024f" providerId="ADAL" clId="{C2F6A7B0-9D96-BE47-B621-46F3C1DABB5D}" dt="2020-07-22T15:08:22.074" v="5741" actId="26606"/>
          <ac:spMkLst>
            <pc:docMk/>
            <pc:sldMk cId="2344548810" sldId="312"/>
            <ac:spMk id="3" creationId="{D2076B97-CC65-094A-95D6-F230C7AA0B3D}"/>
          </ac:spMkLst>
        </pc:spChg>
        <pc:spChg chg="add">
          <ac:chgData name="VERA, ALEXANDER" userId="8ebcd1a3-47db-4592-8ba3-dfc09c49024f" providerId="ADAL" clId="{C2F6A7B0-9D96-BE47-B621-46F3C1DABB5D}" dt="2020-07-22T15:08:22.074" v="5741" actId="26606"/>
          <ac:spMkLst>
            <pc:docMk/>
            <pc:sldMk cId="2344548810" sldId="312"/>
            <ac:spMk id="8" creationId="{2AEFFFF2-9EB4-4B6C-B9F8-2BA3EF89A21C}"/>
          </ac:spMkLst>
        </pc:spChg>
        <pc:spChg chg="add">
          <ac:chgData name="VERA, ALEXANDER" userId="8ebcd1a3-47db-4592-8ba3-dfc09c49024f" providerId="ADAL" clId="{C2F6A7B0-9D96-BE47-B621-46F3C1DABB5D}" dt="2020-07-22T15:08:22.074" v="5741" actId="26606"/>
          <ac:spMkLst>
            <pc:docMk/>
            <pc:sldMk cId="2344548810" sldId="312"/>
            <ac:spMk id="10" creationId="{0D65299F-028F-4AFC-B46A-8DB33E20FE4A}"/>
          </ac:spMkLst>
        </pc:spChg>
        <pc:spChg chg="add">
          <ac:chgData name="VERA, ALEXANDER" userId="8ebcd1a3-47db-4592-8ba3-dfc09c49024f" providerId="ADAL" clId="{C2F6A7B0-9D96-BE47-B621-46F3C1DABB5D}" dt="2020-07-22T15:08:22.074" v="5741" actId="26606"/>
          <ac:spMkLst>
            <pc:docMk/>
            <pc:sldMk cId="2344548810" sldId="312"/>
            <ac:spMk id="12" creationId="{BAC87F6E-526A-49B5-995D-42DB656594C9}"/>
          </ac:spMkLst>
        </pc:spChg>
      </pc:sldChg>
      <pc:sldChg chg="addSp delSp modSp add mod setBg delDesignElem modNotesTx">
        <pc:chgData name="VERA, ALEXANDER" userId="8ebcd1a3-47db-4592-8ba3-dfc09c49024f" providerId="ADAL" clId="{C2F6A7B0-9D96-BE47-B621-46F3C1DABB5D}" dt="2020-07-22T17:18:54.506" v="7340" actId="20577"/>
        <pc:sldMkLst>
          <pc:docMk/>
          <pc:sldMk cId="3234089055" sldId="312"/>
        </pc:sldMkLst>
        <pc:spChg chg="mod">
          <ac:chgData name="VERA, ALEXANDER" userId="8ebcd1a3-47db-4592-8ba3-dfc09c49024f" providerId="ADAL" clId="{C2F6A7B0-9D96-BE47-B621-46F3C1DABB5D}" dt="2020-07-22T15:12:11.610" v="5830" actId="20577"/>
          <ac:spMkLst>
            <pc:docMk/>
            <pc:sldMk cId="3234089055" sldId="312"/>
            <ac:spMk id="2" creationId="{E8CF28BE-B7BC-5443-8019-DB115C216EA8}"/>
          </ac:spMkLst>
        </pc:spChg>
        <pc:spChg chg="mod">
          <ac:chgData name="VERA, ALEXANDER" userId="8ebcd1a3-47db-4592-8ba3-dfc09c49024f" providerId="ADAL" clId="{C2F6A7B0-9D96-BE47-B621-46F3C1DABB5D}" dt="2020-07-22T17:18:54.506" v="7340" actId="20577"/>
          <ac:spMkLst>
            <pc:docMk/>
            <pc:sldMk cId="3234089055" sldId="312"/>
            <ac:spMk id="3" creationId="{D2076B97-CC65-094A-95D6-F230C7AA0B3D}"/>
          </ac:spMkLst>
        </pc:spChg>
        <pc:spChg chg="del">
          <ac:chgData name="VERA, ALEXANDER" userId="8ebcd1a3-47db-4592-8ba3-dfc09c49024f" providerId="ADAL" clId="{C2F6A7B0-9D96-BE47-B621-46F3C1DABB5D}" dt="2020-07-22T15:12:04.663" v="5826"/>
          <ac:spMkLst>
            <pc:docMk/>
            <pc:sldMk cId="3234089055" sldId="312"/>
            <ac:spMk id="8" creationId="{2AEFFFF2-9EB4-4B6C-B9F8-2BA3EF89A21C}"/>
          </ac:spMkLst>
        </pc:spChg>
        <pc:spChg chg="del">
          <ac:chgData name="VERA, ALEXANDER" userId="8ebcd1a3-47db-4592-8ba3-dfc09c49024f" providerId="ADAL" clId="{C2F6A7B0-9D96-BE47-B621-46F3C1DABB5D}" dt="2020-07-22T15:12:04.663" v="5826"/>
          <ac:spMkLst>
            <pc:docMk/>
            <pc:sldMk cId="3234089055" sldId="312"/>
            <ac:spMk id="10" creationId="{0D65299F-028F-4AFC-B46A-8DB33E20FE4A}"/>
          </ac:spMkLst>
        </pc:spChg>
        <pc:spChg chg="del">
          <ac:chgData name="VERA, ALEXANDER" userId="8ebcd1a3-47db-4592-8ba3-dfc09c49024f" providerId="ADAL" clId="{C2F6A7B0-9D96-BE47-B621-46F3C1DABB5D}" dt="2020-07-22T15:12:04.663" v="5826"/>
          <ac:spMkLst>
            <pc:docMk/>
            <pc:sldMk cId="3234089055" sldId="312"/>
            <ac:spMk id="12" creationId="{BAC87F6E-526A-49B5-995D-42DB656594C9}"/>
          </ac:spMkLst>
        </pc:spChg>
        <pc:grpChg chg="add mod">
          <ac:chgData name="VERA, ALEXANDER" userId="8ebcd1a3-47db-4592-8ba3-dfc09c49024f" providerId="ADAL" clId="{C2F6A7B0-9D96-BE47-B621-46F3C1DABB5D}" dt="2020-07-22T16:40:23.324" v="7189" actId="1076"/>
          <ac:grpSpMkLst>
            <pc:docMk/>
            <pc:sldMk cId="3234089055" sldId="312"/>
            <ac:grpSpMk id="7" creationId="{43B316F4-6552-6742-A3F1-DC6EBE0E17F3}"/>
          </ac:grpSpMkLst>
        </pc:grpChg>
        <pc:grpChg chg="add del mod">
          <ac:chgData name="VERA, ALEXANDER" userId="8ebcd1a3-47db-4592-8ba3-dfc09c49024f" providerId="ADAL" clId="{C2F6A7B0-9D96-BE47-B621-46F3C1DABB5D}" dt="2020-07-22T16:44:26.591" v="7304"/>
          <ac:grpSpMkLst>
            <pc:docMk/>
            <pc:sldMk cId="3234089055" sldId="312"/>
            <ac:grpSpMk id="13" creationId="{DA8CFA94-3449-BE4C-8C0F-E8CDEE55C06B}"/>
          </ac:grpSpMkLst>
        </pc:grpChg>
        <pc:picChg chg="mod">
          <ac:chgData name="VERA, ALEXANDER" userId="8ebcd1a3-47db-4592-8ba3-dfc09c49024f" providerId="ADAL" clId="{C2F6A7B0-9D96-BE47-B621-46F3C1DABB5D}" dt="2020-07-22T16:40:20.036" v="7188"/>
          <ac:picMkLst>
            <pc:docMk/>
            <pc:sldMk cId="3234089055" sldId="312"/>
            <ac:picMk id="9" creationId="{6082CC9F-6D8F-3241-8900-9CE222E8EE04}"/>
          </ac:picMkLst>
        </pc:picChg>
        <pc:picChg chg="mod">
          <ac:chgData name="VERA, ALEXANDER" userId="8ebcd1a3-47db-4592-8ba3-dfc09c49024f" providerId="ADAL" clId="{C2F6A7B0-9D96-BE47-B621-46F3C1DABB5D}" dt="2020-07-22T16:40:20.036" v="7188"/>
          <ac:picMkLst>
            <pc:docMk/>
            <pc:sldMk cId="3234089055" sldId="312"/>
            <ac:picMk id="11" creationId="{12F1427D-2369-1248-A142-2C92653B10F7}"/>
          </ac:picMkLst>
        </pc:picChg>
        <pc:picChg chg="mod">
          <ac:chgData name="VERA, ALEXANDER" userId="8ebcd1a3-47db-4592-8ba3-dfc09c49024f" providerId="ADAL" clId="{C2F6A7B0-9D96-BE47-B621-46F3C1DABB5D}" dt="2020-07-22T16:44:24.440" v="7303"/>
          <ac:picMkLst>
            <pc:docMk/>
            <pc:sldMk cId="3234089055" sldId="312"/>
            <ac:picMk id="14" creationId="{51E24889-6B2E-6C41-8954-389FAD0D706F}"/>
          </ac:picMkLst>
        </pc:picChg>
        <pc:picChg chg="mod">
          <ac:chgData name="VERA, ALEXANDER" userId="8ebcd1a3-47db-4592-8ba3-dfc09c49024f" providerId="ADAL" clId="{C2F6A7B0-9D96-BE47-B621-46F3C1DABB5D}" dt="2020-07-22T16:44:24.440" v="7303"/>
          <ac:picMkLst>
            <pc:docMk/>
            <pc:sldMk cId="3234089055" sldId="312"/>
            <ac:picMk id="15" creationId="{F20A3E7A-8BCE-E946-A863-52840D69759A}"/>
          </ac:picMkLst>
        </pc:picChg>
      </pc:sldChg>
      <pc:sldChg chg="delSp modSp add del mod setBg delDesignElem">
        <pc:chgData name="VERA, ALEXANDER" userId="8ebcd1a3-47db-4592-8ba3-dfc09c49024f" providerId="ADAL" clId="{C2F6A7B0-9D96-BE47-B621-46F3C1DABB5D}" dt="2020-07-22T15:11:54.693" v="5823" actId="2696"/>
        <pc:sldMkLst>
          <pc:docMk/>
          <pc:sldMk cId="520856645" sldId="313"/>
        </pc:sldMkLst>
        <pc:spChg chg="mod">
          <ac:chgData name="VERA, ALEXANDER" userId="8ebcd1a3-47db-4592-8ba3-dfc09c49024f" providerId="ADAL" clId="{C2F6A7B0-9D96-BE47-B621-46F3C1DABB5D}" dt="2020-07-22T15:09:18.266" v="5804" actId="20577"/>
          <ac:spMkLst>
            <pc:docMk/>
            <pc:sldMk cId="520856645" sldId="313"/>
            <ac:spMk id="2" creationId="{E8CF28BE-B7BC-5443-8019-DB115C216EA8}"/>
          </ac:spMkLst>
        </pc:spChg>
        <pc:spChg chg="del">
          <ac:chgData name="VERA, ALEXANDER" userId="8ebcd1a3-47db-4592-8ba3-dfc09c49024f" providerId="ADAL" clId="{C2F6A7B0-9D96-BE47-B621-46F3C1DABB5D}" dt="2020-07-22T15:09:12.486" v="5793"/>
          <ac:spMkLst>
            <pc:docMk/>
            <pc:sldMk cId="520856645" sldId="313"/>
            <ac:spMk id="8" creationId="{2AEFFFF2-9EB4-4B6C-B9F8-2BA3EF89A21C}"/>
          </ac:spMkLst>
        </pc:spChg>
        <pc:spChg chg="del">
          <ac:chgData name="VERA, ALEXANDER" userId="8ebcd1a3-47db-4592-8ba3-dfc09c49024f" providerId="ADAL" clId="{C2F6A7B0-9D96-BE47-B621-46F3C1DABB5D}" dt="2020-07-22T15:09:12.486" v="5793"/>
          <ac:spMkLst>
            <pc:docMk/>
            <pc:sldMk cId="520856645" sldId="313"/>
            <ac:spMk id="10" creationId="{0D65299F-028F-4AFC-B46A-8DB33E20FE4A}"/>
          </ac:spMkLst>
        </pc:spChg>
        <pc:spChg chg="del">
          <ac:chgData name="VERA, ALEXANDER" userId="8ebcd1a3-47db-4592-8ba3-dfc09c49024f" providerId="ADAL" clId="{C2F6A7B0-9D96-BE47-B621-46F3C1DABB5D}" dt="2020-07-22T15:09:12.486" v="5793"/>
          <ac:spMkLst>
            <pc:docMk/>
            <pc:sldMk cId="520856645" sldId="313"/>
            <ac:spMk id="12" creationId="{BAC87F6E-526A-49B5-995D-42DB656594C9}"/>
          </ac:spMkLst>
        </pc:spChg>
      </pc:sldChg>
      <pc:sldChg chg="add del">
        <pc:chgData name="VERA, ALEXANDER" userId="8ebcd1a3-47db-4592-8ba3-dfc09c49024f" providerId="ADAL" clId="{C2F6A7B0-9D96-BE47-B621-46F3C1DABB5D}" dt="2020-07-22T15:09:27.601" v="5806"/>
        <pc:sldMkLst>
          <pc:docMk/>
          <pc:sldMk cId="1233167628" sldId="314"/>
        </pc:sldMkLst>
      </pc:sldChg>
      <pc:sldChg chg="delSp modSp add del mod setBg delDesignElem">
        <pc:chgData name="VERA, ALEXANDER" userId="8ebcd1a3-47db-4592-8ba3-dfc09c49024f" providerId="ADAL" clId="{C2F6A7B0-9D96-BE47-B621-46F3C1DABB5D}" dt="2020-07-22T15:11:53.983" v="5822" actId="2696"/>
        <pc:sldMkLst>
          <pc:docMk/>
          <pc:sldMk cId="3592178309" sldId="314"/>
        </pc:sldMkLst>
        <pc:spChg chg="mod">
          <ac:chgData name="VERA, ALEXANDER" userId="8ebcd1a3-47db-4592-8ba3-dfc09c49024f" providerId="ADAL" clId="{C2F6A7B0-9D96-BE47-B621-46F3C1DABB5D}" dt="2020-07-22T15:09:50.203" v="5821" actId="255"/>
          <ac:spMkLst>
            <pc:docMk/>
            <pc:sldMk cId="3592178309" sldId="314"/>
            <ac:spMk id="2" creationId="{E8CF28BE-B7BC-5443-8019-DB115C216EA8}"/>
          </ac:spMkLst>
        </pc:spChg>
        <pc:spChg chg="del">
          <ac:chgData name="VERA, ALEXANDER" userId="8ebcd1a3-47db-4592-8ba3-dfc09c49024f" providerId="ADAL" clId="{C2F6A7B0-9D96-BE47-B621-46F3C1DABB5D}" dt="2020-07-22T15:09:30.240" v="5808"/>
          <ac:spMkLst>
            <pc:docMk/>
            <pc:sldMk cId="3592178309" sldId="314"/>
            <ac:spMk id="8" creationId="{2AEFFFF2-9EB4-4B6C-B9F8-2BA3EF89A21C}"/>
          </ac:spMkLst>
        </pc:spChg>
        <pc:spChg chg="del">
          <ac:chgData name="VERA, ALEXANDER" userId="8ebcd1a3-47db-4592-8ba3-dfc09c49024f" providerId="ADAL" clId="{C2F6A7B0-9D96-BE47-B621-46F3C1DABB5D}" dt="2020-07-22T15:09:30.240" v="5808"/>
          <ac:spMkLst>
            <pc:docMk/>
            <pc:sldMk cId="3592178309" sldId="314"/>
            <ac:spMk id="10" creationId="{0D65299F-028F-4AFC-B46A-8DB33E20FE4A}"/>
          </ac:spMkLst>
        </pc:spChg>
        <pc:spChg chg="del">
          <ac:chgData name="VERA, ALEXANDER" userId="8ebcd1a3-47db-4592-8ba3-dfc09c49024f" providerId="ADAL" clId="{C2F6A7B0-9D96-BE47-B621-46F3C1DABB5D}" dt="2020-07-22T15:09:30.240" v="5808"/>
          <ac:spMkLst>
            <pc:docMk/>
            <pc:sldMk cId="3592178309" sldId="314"/>
            <ac:spMk id="12" creationId="{BAC87F6E-526A-49B5-995D-42DB656594C9}"/>
          </ac:spMkLst>
        </pc:spChg>
      </pc:sldChg>
    </pc:docChg>
  </pc:docChgLst>
  <pc:docChgLst>
    <pc:chgData name="VERA, ALEXANDER" userId="8ebcd1a3-47db-4592-8ba3-dfc09c49024f" providerId="ADAL" clId="{24140F61-BA69-1D44-9F32-A594208E3633}"/>
    <pc:docChg chg="undo custSel mod addSld modSld">
      <pc:chgData name="VERA, ALEXANDER" userId="8ebcd1a3-47db-4592-8ba3-dfc09c49024f" providerId="ADAL" clId="{24140F61-BA69-1D44-9F32-A594208E3633}" dt="2020-07-15T17:22:36.345" v="79" actId="20577"/>
      <pc:docMkLst>
        <pc:docMk/>
      </pc:docMkLst>
      <pc:sldChg chg="modNotesTx">
        <pc:chgData name="VERA, ALEXANDER" userId="8ebcd1a3-47db-4592-8ba3-dfc09c49024f" providerId="ADAL" clId="{24140F61-BA69-1D44-9F32-A594208E3633}" dt="2020-07-15T17:22:24.283" v="76" actId="20577"/>
        <pc:sldMkLst>
          <pc:docMk/>
          <pc:sldMk cId="2847292641" sldId="258"/>
        </pc:sldMkLst>
      </pc:sldChg>
      <pc:sldChg chg="modNotesTx">
        <pc:chgData name="VERA, ALEXANDER" userId="8ebcd1a3-47db-4592-8ba3-dfc09c49024f" providerId="ADAL" clId="{24140F61-BA69-1D44-9F32-A594208E3633}" dt="2020-07-15T17:22:20.084" v="75" actId="20577"/>
        <pc:sldMkLst>
          <pc:docMk/>
          <pc:sldMk cId="511232872" sldId="259"/>
        </pc:sldMkLst>
      </pc:sldChg>
      <pc:sldChg chg="modNotesTx">
        <pc:chgData name="VERA, ALEXANDER" userId="8ebcd1a3-47db-4592-8ba3-dfc09c49024f" providerId="ADAL" clId="{24140F61-BA69-1D44-9F32-A594208E3633}" dt="2020-07-15T17:22:10.849" v="73" actId="20577"/>
        <pc:sldMkLst>
          <pc:docMk/>
          <pc:sldMk cId="3764513590" sldId="264"/>
        </pc:sldMkLst>
      </pc:sldChg>
      <pc:sldChg chg="modNotesTx">
        <pc:chgData name="VERA, ALEXANDER" userId="8ebcd1a3-47db-4592-8ba3-dfc09c49024f" providerId="ADAL" clId="{24140F61-BA69-1D44-9F32-A594208E3633}" dt="2020-07-15T17:22:07.564" v="72" actId="20577"/>
        <pc:sldMkLst>
          <pc:docMk/>
          <pc:sldMk cId="2995173899" sldId="265"/>
        </pc:sldMkLst>
      </pc:sldChg>
      <pc:sldChg chg="modNotesTx">
        <pc:chgData name="VERA, ALEXANDER" userId="8ebcd1a3-47db-4592-8ba3-dfc09c49024f" providerId="ADAL" clId="{24140F61-BA69-1D44-9F32-A594208E3633}" dt="2020-07-15T17:22:16.667" v="74" actId="20577"/>
        <pc:sldMkLst>
          <pc:docMk/>
          <pc:sldMk cId="1125854488" sldId="289"/>
        </pc:sldMkLst>
      </pc:sldChg>
      <pc:sldChg chg="modNotesTx">
        <pc:chgData name="VERA, ALEXANDER" userId="8ebcd1a3-47db-4592-8ba3-dfc09c49024f" providerId="ADAL" clId="{24140F61-BA69-1D44-9F32-A594208E3633}" dt="2020-07-15T17:22:36.345" v="79" actId="20577"/>
        <pc:sldMkLst>
          <pc:docMk/>
          <pc:sldMk cId="2353591146" sldId="300"/>
        </pc:sldMkLst>
      </pc:sldChg>
      <pc:sldChg chg="addSp delSp modSp mod setBg setClrOvrMap">
        <pc:chgData name="VERA, ALEXANDER" userId="8ebcd1a3-47db-4592-8ba3-dfc09c49024f" providerId="ADAL" clId="{24140F61-BA69-1D44-9F32-A594208E3633}" dt="2020-07-15T16:40:02.026" v="69" actId="478"/>
        <pc:sldMkLst>
          <pc:docMk/>
          <pc:sldMk cId="3614657733" sldId="303"/>
        </pc:sldMkLst>
        <pc:spChg chg="mod">
          <ac:chgData name="VERA, ALEXANDER" userId="8ebcd1a3-47db-4592-8ba3-dfc09c49024f" providerId="ADAL" clId="{24140F61-BA69-1D44-9F32-A594208E3633}" dt="2020-07-15T16:38:01.531" v="25" actId="26606"/>
          <ac:spMkLst>
            <pc:docMk/>
            <pc:sldMk cId="3614657733" sldId="303"/>
            <ac:spMk id="2" creationId="{934F9ABD-1DAA-6C4C-B980-DEB836F897E5}"/>
          </ac:spMkLst>
        </pc:spChg>
        <pc:spChg chg="del">
          <ac:chgData name="VERA, ALEXANDER" userId="8ebcd1a3-47db-4592-8ba3-dfc09c49024f" providerId="ADAL" clId="{24140F61-BA69-1D44-9F32-A594208E3633}" dt="2020-07-15T16:36:57.693" v="6" actId="478"/>
          <ac:spMkLst>
            <pc:docMk/>
            <pc:sldMk cId="3614657733" sldId="303"/>
            <ac:spMk id="3" creationId="{6593F8DE-94BA-8D47-AA38-0D527C1B8126}"/>
          </ac:spMkLst>
        </pc:spChg>
        <pc:spChg chg="add del">
          <ac:chgData name="VERA, ALEXANDER" userId="8ebcd1a3-47db-4592-8ba3-dfc09c49024f" providerId="ADAL" clId="{24140F61-BA69-1D44-9F32-A594208E3633}" dt="2020-07-15T16:38:01.531" v="25" actId="26606"/>
          <ac:spMkLst>
            <pc:docMk/>
            <pc:sldMk cId="3614657733" sldId="303"/>
            <ac:spMk id="8" creationId="{6C9F9EF0-93D5-4D4B-BAFE-4770028147DD}"/>
          </ac:spMkLst>
        </pc:spChg>
        <pc:spChg chg="add del">
          <ac:chgData name="VERA, ALEXANDER" userId="8ebcd1a3-47db-4592-8ba3-dfc09c49024f" providerId="ADAL" clId="{24140F61-BA69-1D44-9F32-A594208E3633}" dt="2020-07-15T16:37:54.936" v="22" actId="26606"/>
          <ac:spMkLst>
            <pc:docMk/>
            <pc:sldMk cId="3614657733" sldId="303"/>
            <ac:spMk id="13" creationId="{3F47E20B-1205-4238-A82B-90EF577F32D8}"/>
          </ac:spMkLst>
        </pc:spChg>
        <pc:spChg chg="add del">
          <ac:chgData name="VERA, ALEXANDER" userId="8ebcd1a3-47db-4592-8ba3-dfc09c49024f" providerId="ADAL" clId="{24140F61-BA69-1D44-9F32-A594208E3633}" dt="2020-07-15T16:37:54.936" v="22" actId="26606"/>
          <ac:spMkLst>
            <pc:docMk/>
            <pc:sldMk cId="3614657733" sldId="303"/>
            <ac:spMk id="15" creationId="{D13567AC-EB9A-47A9-B6EC-B5BDB73B113C}"/>
          </ac:spMkLst>
        </pc:spChg>
        <pc:spChg chg="add del">
          <ac:chgData name="VERA, ALEXANDER" userId="8ebcd1a3-47db-4592-8ba3-dfc09c49024f" providerId="ADAL" clId="{24140F61-BA69-1D44-9F32-A594208E3633}" dt="2020-07-15T16:38:01.518" v="24" actId="26606"/>
          <ac:spMkLst>
            <pc:docMk/>
            <pc:sldMk cId="3614657733" sldId="303"/>
            <ac:spMk id="17" creationId="{CB94C45D-FCB1-4B86-967A-2C9EDB637F0C}"/>
          </ac:spMkLst>
        </pc:spChg>
        <pc:spChg chg="add del">
          <ac:chgData name="VERA, ALEXANDER" userId="8ebcd1a3-47db-4592-8ba3-dfc09c49024f" providerId="ADAL" clId="{24140F61-BA69-1D44-9F32-A594208E3633}" dt="2020-07-15T16:38:01.518" v="24" actId="26606"/>
          <ac:spMkLst>
            <pc:docMk/>
            <pc:sldMk cId="3614657733" sldId="303"/>
            <ac:spMk id="18" creationId="{232C4A34-762E-40DF-A8AF-0D811BC0258B}"/>
          </ac:spMkLst>
        </pc:spChg>
        <pc:spChg chg="add">
          <ac:chgData name="VERA, ALEXANDER" userId="8ebcd1a3-47db-4592-8ba3-dfc09c49024f" providerId="ADAL" clId="{24140F61-BA69-1D44-9F32-A594208E3633}" dt="2020-07-15T16:38:01.531" v="25" actId="26606"/>
          <ac:spMkLst>
            <pc:docMk/>
            <pc:sldMk cId="3614657733" sldId="303"/>
            <ac:spMk id="20" creationId="{3ED03601-4724-4293-A32A-3A0879C5D491}"/>
          </ac:spMkLst>
        </pc:spChg>
        <pc:spChg chg="add">
          <ac:chgData name="VERA, ALEXANDER" userId="8ebcd1a3-47db-4592-8ba3-dfc09c49024f" providerId="ADAL" clId="{24140F61-BA69-1D44-9F32-A594208E3633}" dt="2020-07-15T16:38:01.531" v="25" actId="26606"/>
          <ac:spMkLst>
            <pc:docMk/>
            <pc:sldMk cId="3614657733" sldId="303"/>
            <ac:spMk id="21" creationId="{5E433AC3-E189-483B-9E8C-DFD5D2A18641}"/>
          </ac:spMkLst>
        </pc:spChg>
        <pc:picChg chg="add del mod">
          <ac:chgData name="VERA, ALEXANDER" userId="8ebcd1a3-47db-4592-8ba3-dfc09c49024f" providerId="ADAL" clId="{24140F61-BA69-1D44-9F32-A594208E3633}" dt="2020-07-15T16:36:56.307" v="5" actId="478"/>
          <ac:picMkLst>
            <pc:docMk/>
            <pc:sldMk cId="3614657733" sldId="303"/>
            <ac:picMk id="5" creationId="{AAA39359-57A3-DD43-8371-C1566311C0AE}"/>
          </ac:picMkLst>
        </pc:picChg>
        <pc:picChg chg="add del mod">
          <ac:chgData name="VERA, ALEXANDER" userId="8ebcd1a3-47db-4592-8ba3-dfc09c49024f" providerId="ADAL" clId="{24140F61-BA69-1D44-9F32-A594208E3633}" dt="2020-07-15T16:38:16.520" v="26" actId="478"/>
          <ac:picMkLst>
            <pc:docMk/>
            <pc:sldMk cId="3614657733" sldId="303"/>
            <ac:picMk id="7" creationId="{5CD35B38-5847-3E47-ADE0-0F7D9AB35A61}"/>
          </ac:picMkLst>
        </pc:picChg>
        <pc:picChg chg="add del mod">
          <ac:chgData name="VERA, ALEXANDER" userId="8ebcd1a3-47db-4592-8ba3-dfc09c49024f" providerId="ADAL" clId="{24140F61-BA69-1D44-9F32-A594208E3633}" dt="2020-07-15T16:40:02.026" v="69" actId="478"/>
          <ac:picMkLst>
            <pc:docMk/>
            <pc:sldMk cId="3614657733" sldId="303"/>
            <ac:picMk id="10" creationId="{64E9A4E6-612B-1C48-803E-8D34EB8E34BA}"/>
          </ac:picMkLst>
        </pc:picChg>
      </pc:sldChg>
      <pc:sldChg chg="add setBg modNotesTx">
        <pc:chgData name="VERA, ALEXANDER" userId="8ebcd1a3-47db-4592-8ba3-dfc09c49024f" providerId="ADAL" clId="{24140F61-BA69-1D44-9F32-A594208E3633}" dt="2020-07-15T17:21:48.954" v="71" actId="20577"/>
        <pc:sldMkLst>
          <pc:docMk/>
          <pc:sldMk cId="4069483023" sldId="30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E0851E-23A0-447D-9C7C-2A5445852344}" type="doc">
      <dgm:prSet loTypeId="urn:microsoft.com/office/officeart/2016/7/layout/BasicProcessNew" loCatId="process" qsTypeId="urn:microsoft.com/office/officeart/2005/8/quickstyle/simple1" qsCatId="simple" csTypeId="urn:microsoft.com/office/officeart/2005/8/colors/accent0_3" csCatId="mainScheme" phldr="1"/>
      <dgm:spPr/>
      <dgm:t>
        <a:bodyPr/>
        <a:lstStyle/>
        <a:p>
          <a:endParaRPr lang="en-US"/>
        </a:p>
      </dgm:t>
    </dgm:pt>
    <dgm:pt modelId="{F3DBD3E3-26D5-4176-AEA1-22C0EFC5A70A}">
      <dgm:prSet custT="1"/>
      <dgm:spPr/>
      <dgm:t>
        <a:bodyPr/>
        <a:lstStyle/>
        <a:p>
          <a:r>
            <a:rPr lang="en-US" sz="2200" dirty="0"/>
            <a:t>Challenges </a:t>
          </a:r>
          <a:r>
            <a:rPr lang="en-US" sz="2200" b="1" dirty="0"/>
            <a:t>deficit models</a:t>
          </a:r>
        </a:p>
      </dgm:t>
    </dgm:pt>
    <dgm:pt modelId="{A4EF3A52-D0C9-4FD0-80D4-FC74776BD0CE}" type="parTrans" cxnId="{484692BC-556F-477B-891D-37C14792E2D4}">
      <dgm:prSet/>
      <dgm:spPr/>
      <dgm:t>
        <a:bodyPr/>
        <a:lstStyle/>
        <a:p>
          <a:endParaRPr lang="en-US"/>
        </a:p>
      </dgm:t>
    </dgm:pt>
    <dgm:pt modelId="{2B7611D6-CA93-4B39-AD24-DCA1C5E50FBC}" type="sibTrans" cxnId="{484692BC-556F-477B-891D-37C14792E2D4}">
      <dgm:prSet/>
      <dgm:spPr/>
      <dgm:t>
        <a:bodyPr/>
        <a:lstStyle/>
        <a:p>
          <a:endParaRPr lang="en-US"/>
        </a:p>
      </dgm:t>
    </dgm:pt>
    <dgm:pt modelId="{3E252188-13B8-4697-91FD-BB76F8591410}">
      <dgm:prSet custT="1"/>
      <dgm:spPr/>
      <dgm:t>
        <a:bodyPr/>
        <a:lstStyle/>
        <a:p>
          <a:r>
            <a:rPr lang="en-US" sz="2200" dirty="0"/>
            <a:t>Leverages findings into implications for </a:t>
          </a:r>
          <a:r>
            <a:rPr lang="en-US" sz="2200" b="1" dirty="0"/>
            <a:t>re-thinking medical librarianship and community outreach</a:t>
          </a:r>
        </a:p>
      </dgm:t>
    </dgm:pt>
    <dgm:pt modelId="{36FC45A7-FE3A-403F-A690-A311E96D62A5}" type="parTrans" cxnId="{97647ABF-B141-4D46-948D-12615F7ACC6E}">
      <dgm:prSet/>
      <dgm:spPr/>
      <dgm:t>
        <a:bodyPr/>
        <a:lstStyle/>
        <a:p>
          <a:endParaRPr lang="en-US"/>
        </a:p>
      </dgm:t>
    </dgm:pt>
    <dgm:pt modelId="{1D5E88FB-DACE-4290-A358-6863B98D3EE8}" type="sibTrans" cxnId="{97647ABF-B141-4D46-948D-12615F7ACC6E}">
      <dgm:prSet/>
      <dgm:spPr/>
      <dgm:t>
        <a:bodyPr/>
        <a:lstStyle/>
        <a:p>
          <a:endParaRPr lang="en-US"/>
        </a:p>
      </dgm:t>
    </dgm:pt>
    <dgm:pt modelId="{60BDD3A8-7055-D043-88C6-43CE42343108}">
      <dgm:prSet custT="1"/>
      <dgm:spPr/>
      <dgm:t>
        <a:bodyPr/>
        <a:lstStyle/>
        <a:p>
          <a:r>
            <a:rPr lang="en-US" sz="2200" dirty="0"/>
            <a:t>Shares empirical findings from ongoing research exploring the </a:t>
          </a:r>
          <a:r>
            <a:rPr lang="en-US" sz="2200" b="1" dirty="0"/>
            <a:t>health information practices </a:t>
          </a:r>
          <a:r>
            <a:rPr lang="en-US" sz="2200" dirty="0"/>
            <a:t>of </a:t>
          </a:r>
          <a:r>
            <a:rPr lang="en-US" sz="2200" b="1" dirty="0"/>
            <a:t>SC</a:t>
          </a:r>
          <a:r>
            <a:rPr lang="en-US" sz="2200" dirty="0"/>
            <a:t> </a:t>
          </a:r>
          <a:r>
            <a:rPr lang="en-US" sz="2200" b="1" dirty="0"/>
            <a:t>LGBTQ+</a:t>
          </a:r>
          <a:r>
            <a:rPr lang="en-US" sz="2200" dirty="0"/>
            <a:t> communities </a:t>
          </a:r>
        </a:p>
      </dgm:t>
    </dgm:pt>
    <dgm:pt modelId="{D7278359-7152-6E49-8B72-3F5F11155603}" type="parTrans" cxnId="{6C320C8B-27A1-5B46-8D28-10EA8CB72A07}">
      <dgm:prSet/>
      <dgm:spPr/>
      <dgm:t>
        <a:bodyPr/>
        <a:lstStyle/>
        <a:p>
          <a:endParaRPr lang="en-US"/>
        </a:p>
      </dgm:t>
    </dgm:pt>
    <dgm:pt modelId="{A5356FB5-F388-B943-A958-5231B2059610}" type="sibTrans" cxnId="{6C320C8B-27A1-5B46-8D28-10EA8CB72A07}">
      <dgm:prSet/>
      <dgm:spPr/>
      <dgm:t>
        <a:bodyPr/>
        <a:lstStyle/>
        <a:p>
          <a:endParaRPr lang="en-US"/>
        </a:p>
      </dgm:t>
    </dgm:pt>
    <dgm:pt modelId="{7FECFED1-D52D-8449-9943-3B8083EA8EFC}" type="pres">
      <dgm:prSet presAssocID="{F6E0851E-23A0-447D-9C7C-2A5445852344}" presName="Name0" presStyleCnt="0">
        <dgm:presLayoutVars>
          <dgm:dir/>
          <dgm:resizeHandles val="exact"/>
        </dgm:presLayoutVars>
      </dgm:prSet>
      <dgm:spPr/>
    </dgm:pt>
    <dgm:pt modelId="{6334DF68-D517-2049-8E38-94B2B9F2F060}" type="pres">
      <dgm:prSet presAssocID="{F3DBD3E3-26D5-4176-AEA1-22C0EFC5A70A}" presName="node" presStyleLbl="node1" presStyleIdx="0" presStyleCnt="5">
        <dgm:presLayoutVars>
          <dgm:bulletEnabled val="1"/>
        </dgm:presLayoutVars>
      </dgm:prSet>
      <dgm:spPr/>
    </dgm:pt>
    <dgm:pt modelId="{DA128062-A719-AB4D-8B67-D205550978D4}" type="pres">
      <dgm:prSet presAssocID="{2B7611D6-CA93-4B39-AD24-DCA1C5E50FBC}" presName="sibTransSpacerBeforeConnector" presStyleCnt="0"/>
      <dgm:spPr/>
    </dgm:pt>
    <dgm:pt modelId="{20D6FDDA-3EB6-534A-BBD9-1E335F2FDBA1}" type="pres">
      <dgm:prSet presAssocID="{2B7611D6-CA93-4B39-AD24-DCA1C5E50FBC}" presName="sibTrans" presStyleLbl="node1" presStyleIdx="1" presStyleCnt="5"/>
      <dgm:spPr/>
    </dgm:pt>
    <dgm:pt modelId="{6611D040-350E-194A-A1FA-9D7CD9437E42}" type="pres">
      <dgm:prSet presAssocID="{2B7611D6-CA93-4B39-AD24-DCA1C5E50FBC}" presName="sibTransSpacerAfterConnector" presStyleCnt="0"/>
      <dgm:spPr/>
    </dgm:pt>
    <dgm:pt modelId="{9804CFD2-4403-9C4F-9F18-82297995CE1E}" type="pres">
      <dgm:prSet presAssocID="{60BDD3A8-7055-D043-88C6-43CE42343108}" presName="node" presStyleLbl="node1" presStyleIdx="2" presStyleCnt="5">
        <dgm:presLayoutVars>
          <dgm:bulletEnabled val="1"/>
        </dgm:presLayoutVars>
      </dgm:prSet>
      <dgm:spPr/>
    </dgm:pt>
    <dgm:pt modelId="{A9C8E57F-3F1A-1842-88C8-DF531F6F580E}" type="pres">
      <dgm:prSet presAssocID="{A5356FB5-F388-B943-A958-5231B2059610}" presName="sibTransSpacerBeforeConnector" presStyleCnt="0"/>
      <dgm:spPr/>
    </dgm:pt>
    <dgm:pt modelId="{951746B9-B501-FA4C-94CD-A4C3D89B3791}" type="pres">
      <dgm:prSet presAssocID="{A5356FB5-F388-B943-A958-5231B2059610}" presName="sibTrans" presStyleLbl="node1" presStyleIdx="3" presStyleCnt="5"/>
      <dgm:spPr/>
    </dgm:pt>
    <dgm:pt modelId="{002E8E00-588E-BD47-BDF8-91EC1A560D9E}" type="pres">
      <dgm:prSet presAssocID="{A5356FB5-F388-B943-A958-5231B2059610}" presName="sibTransSpacerAfterConnector" presStyleCnt="0"/>
      <dgm:spPr/>
    </dgm:pt>
    <dgm:pt modelId="{494BF705-A41E-BA47-9AE0-B30864BB8305}" type="pres">
      <dgm:prSet presAssocID="{3E252188-13B8-4697-91FD-BB76F8591410}" presName="node" presStyleLbl="node1" presStyleIdx="4" presStyleCnt="5">
        <dgm:presLayoutVars>
          <dgm:bulletEnabled val="1"/>
        </dgm:presLayoutVars>
      </dgm:prSet>
      <dgm:spPr/>
    </dgm:pt>
  </dgm:ptLst>
  <dgm:cxnLst>
    <dgm:cxn modelId="{60CA448A-8217-9C4F-84DE-F97FAEC4D492}" type="presOf" srcId="{F6E0851E-23A0-447D-9C7C-2A5445852344}" destId="{7FECFED1-D52D-8449-9943-3B8083EA8EFC}" srcOrd="0" destOrd="0" presId="urn:microsoft.com/office/officeart/2016/7/layout/BasicProcessNew"/>
    <dgm:cxn modelId="{6C320C8B-27A1-5B46-8D28-10EA8CB72A07}" srcId="{F6E0851E-23A0-447D-9C7C-2A5445852344}" destId="{60BDD3A8-7055-D043-88C6-43CE42343108}" srcOrd="1" destOrd="0" parTransId="{D7278359-7152-6E49-8B72-3F5F11155603}" sibTransId="{A5356FB5-F388-B943-A958-5231B2059610}"/>
    <dgm:cxn modelId="{484692BC-556F-477B-891D-37C14792E2D4}" srcId="{F6E0851E-23A0-447D-9C7C-2A5445852344}" destId="{F3DBD3E3-26D5-4176-AEA1-22C0EFC5A70A}" srcOrd="0" destOrd="0" parTransId="{A4EF3A52-D0C9-4FD0-80D4-FC74776BD0CE}" sibTransId="{2B7611D6-CA93-4B39-AD24-DCA1C5E50FBC}"/>
    <dgm:cxn modelId="{97647ABF-B141-4D46-948D-12615F7ACC6E}" srcId="{F6E0851E-23A0-447D-9C7C-2A5445852344}" destId="{3E252188-13B8-4697-91FD-BB76F8591410}" srcOrd="2" destOrd="0" parTransId="{36FC45A7-FE3A-403F-A690-A311E96D62A5}" sibTransId="{1D5E88FB-DACE-4290-A358-6863B98D3EE8}"/>
    <dgm:cxn modelId="{81DF67D4-C109-7E47-BB78-C4F0BBB147CD}" type="presOf" srcId="{F3DBD3E3-26D5-4176-AEA1-22C0EFC5A70A}" destId="{6334DF68-D517-2049-8E38-94B2B9F2F060}" srcOrd="0" destOrd="0" presId="urn:microsoft.com/office/officeart/2016/7/layout/BasicProcessNew"/>
    <dgm:cxn modelId="{FAF05BDB-3D44-F242-BB5E-D3019F543494}" type="presOf" srcId="{60BDD3A8-7055-D043-88C6-43CE42343108}" destId="{9804CFD2-4403-9C4F-9F18-82297995CE1E}" srcOrd="0" destOrd="0" presId="urn:microsoft.com/office/officeart/2016/7/layout/BasicProcessNew"/>
    <dgm:cxn modelId="{87469EDC-0792-0A48-9BED-76FD75BE8C1A}" type="presOf" srcId="{A5356FB5-F388-B943-A958-5231B2059610}" destId="{951746B9-B501-FA4C-94CD-A4C3D89B3791}" srcOrd="0" destOrd="0" presId="urn:microsoft.com/office/officeart/2016/7/layout/BasicProcessNew"/>
    <dgm:cxn modelId="{D2B74CDD-8A69-1041-9F66-ADED5113C16F}" type="presOf" srcId="{2B7611D6-CA93-4B39-AD24-DCA1C5E50FBC}" destId="{20D6FDDA-3EB6-534A-BBD9-1E335F2FDBA1}" srcOrd="0" destOrd="0" presId="urn:microsoft.com/office/officeart/2016/7/layout/BasicProcessNew"/>
    <dgm:cxn modelId="{BB30D1E2-356B-3C4F-A0C2-FC4D7B50A420}" type="presOf" srcId="{3E252188-13B8-4697-91FD-BB76F8591410}" destId="{494BF705-A41E-BA47-9AE0-B30864BB8305}" srcOrd="0" destOrd="0" presId="urn:microsoft.com/office/officeart/2016/7/layout/BasicProcessNew"/>
    <dgm:cxn modelId="{C65D013D-F2C0-4048-AD1D-6DB0A85D3D07}" type="presParOf" srcId="{7FECFED1-D52D-8449-9943-3B8083EA8EFC}" destId="{6334DF68-D517-2049-8E38-94B2B9F2F060}" srcOrd="0" destOrd="0" presId="urn:microsoft.com/office/officeart/2016/7/layout/BasicProcessNew"/>
    <dgm:cxn modelId="{82C03C37-CA2A-DA4C-916D-A32A239F4251}" type="presParOf" srcId="{7FECFED1-D52D-8449-9943-3B8083EA8EFC}" destId="{DA128062-A719-AB4D-8B67-D205550978D4}" srcOrd="1" destOrd="0" presId="urn:microsoft.com/office/officeart/2016/7/layout/BasicProcessNew"/>
    <dgm:cxn modelId="{356836BC-7296-3146-9785-A75E5B47A233}" type="presParOf" srcId="{7FECFED1-D52D-8449-9943-3B8083EA8EFC}" destId="{20D6FDDA-3EB6-534A-BBD9-1E335F2FDBA1}" srcOrd="2" destOrd="0" presId="urn:microsoft.com/office/officeart/2016/7/layout/BasicProcessNew"/>
    <dgm:cxn modelId="{28900B23-2E67-214A-B8F5-F070CD6D51DF}" type="presParOf" srcId="{7FECFED1-D52D-8449-9943-3B8083EA8EFC}" destId="{6611D040-350E-194A-A1FA-9D7CD9437E42}" srcOrd="3" destOrd="0" presId="urn:microsoft.com/office/officeart/2016/7/layout/BasicProcessNew"/>
    <dgm:cxn modelId="{CB38E7D1-2A68-FA41-9CE8-BD8AD1D9EDAD}" type="presParOf" srcId="{7FECFED1-D52D-8449-9943-3B8083EA8EFC}" destId="{9804CFD2-4403-9C4F-9F18-82297995CE1E}" srcOrd="4" destOrd="0" presId="urn:microsoft.com/office/officeart/2016/7/layout/BasicProcessNew"/>
    <dgm:cxn modelId="{D6E03A59-95BD-E74F-B390-A3671A4263D7}" type="presParOf" srcId="{7FECFED1-D52D-8449-9943-3B8083EA8EFC}" destId="{A9C8E57F-3F1A-1842-88C8-DF531F6F580E}" srcOrd="5" destOrd="0" presId="urn:microsoft.com/office/officeart/2016/7/layout/BasicProcessNew"/>
    <dgm:cxn modelId="{3E529AB8-246E-6F4F-ACAA-C43AFA319DD1}" type="presParOf" srcId="{7FECFED1-D52D-8449-9943-3B8083EA8EFC}" destId="{951746B9-B501-FA4C-94CD-A4C3D89B3791}" srcOrd="6" destOrd="0" presId="urn:microsoft.com/office/officeart/2016/7/layout/BasicProcessNew"/>
    <dgm:cxn modelId="{05802557-1DF7-A44F-B8F0-D7F7F8A03AC4}" type="presParOf" srcId="{7FECFED1-D52D-8449-9943-3B8083EA8EFC}" destId="{002E8E00-588E-BD47-BDF8-91EC1A560D9E}" srcOrd="7" destOrd="0" presId="urn:microsoft.com/office/officeart/2016/7/layout/BasicProcessNew"/>
    <dgm:cxn modelId="{181B743F-8D57-0F41-B148-9684A5810A2F}" type="presParOf" srcId="{7FECFED1-D52D-8449-9943-3B8083EA8EFC}" destId="{494BF705-A41E-BA47-9AE0-B30864BB8305}" srcOrd="8"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4DF68-D517-2049-8E38-94B2B9F2F060}">
      <dsp:nvSpPr>
        <dsp:cNvPr id="0" name=""/>
        <dsp:cNvSpPr/>
      </dsp:nvSpPr>
      <dsp:spPr>
        <a:xfrm>
          <a:off x="4429" y="731090"/>
          <a:ext cx="2716188" cy="269921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77900">
            <a:lnSpc>
              <a:spcPct val="90000"/>
            </a:lnSpc>
            <a:spcBef>
              <a:spcPct val="0"/>
            </a:spcBef>
            <a:spcAft>
              <a:spcPct val="35000"/>
            </a:spcAft>
            <a:buNone/>
          </a:pPr>
          <a:r>
            <a:rPr lang="en-US" sz="2200" kern="1200" dirty="0"/>
            <a:t>Challenges </a:t>
          </a:r>
          <a:r>
            <a:rPr lang="en-US" sz="2200" b="1" kern="1200" dirty="0"/>
            <a:t>deficit models</a:t>
          </a:r>
        </a:p>
      </dsp:txBody>
      <dsp:txXfrm>
        <a:off x="4429" y="731090"/>
        <a:ext cx="2716188" cy="2699212"/>
      </dsp:txXfrm>
    </dsp:sp>
    <dsp:sp modelId="{20D6FDDA-3EB6-534A-BBD9-1E335F2FDBA1}">
      <dsp:nvSpPr>
        <dsp:cNvPr id="0" name=""/>
        <dsp:cNvSpPr/>
      </dsp:nvSpPr>
      <dsp:spPr>
        <a:xfrm>
          <a:off x="2768633" y="1959197"/>
          <a:ext cx="407428" cy="243000"/>
        </a:xfrm>
        <a:prstGeom prst="rightArrow">
          <a:avLst>
            <a:gd name="adj1" fmla="val 50000"/>
            <a:gd name="adj2" fmla="val 5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04CFD2-4403-9C4F-9F18-82297995CE1E}">
      <dsp:nvSpPr>
        <dsp:cNvPr id="0" name=""/>
        <dsp:cNvSpPr/>
      </dsp:nvSpPr>
      <dsp:spPr>
        <a:xfrm>
          <a:off x="3224076" y="731090"/>
          <a:ext cx="2716188" cy="269921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77900">
            <a:lnSpc>
              <a:spcPct val="90000"/>
            </a:lnSpc>
            <a:spcBef>
              <a:spcPct val="0"/>
            </a:spcBef>
            <a:spcAft>
              <a:spcPct val="35000"/>
            </a:spcAft>
            <a:buNone/>
          </a:pPr>
          <a:r>
            <a:rPr lang="en-US" sz="2200" kern="1200" dirty="0"/>
            <a:t>Shares empirical findings from ongoing research exploring the </a:t>
          </a:r>
          <a:r>
            <a:rPr lang="en-US" sz="2200" b="1" kern="1200" dirty="0"/>
            <a:t>health information practices </a:t>
          </a:r>
          <a:r>
            <a:rPr lang="en-US" sz="2200" kern="1200" dirty="0"/>
            <a:t>of </a:t>
          </a:r>
          <a:r>
            <a:rPr lang="en-US" sz="2200" b="1" kern="1200" dirty="0"/>
            <a:t>SC</a:t>
          </a:r>
          <a:r>
            <a:rPr lang="en-US" sz="2200" kern="1200" dirty="0"/>
            <a:t> </a:t>
          </a:r>
          <a:r>
            <a:rPr lang="en-US" sz="2200" b="1" kern="1200" dirty="0"/>
            <a:t>LGBTQ+</a:t>
          </a:r>
          <a:r>
            <a:rPr lang="en-US" sz="2200" kern="1200" dirty="0"/>
            <a:t> communities </a:t>
          </a:r>
        </a:p>
      </dsp:txBody>
      <dsp:txXfrm>
        <a:off x="3224076" y="731090"/>
        <a:ext cx="2716188" cy="2699212"/>
      </dsp:txXfrm>
    </dsp:sp>
    <dsp:sp modelId="{951746B9-B501-FA4C-94CD-A4C3D89B3791}">
      <dsp:nvSpPr>
        <dsp:cNvPr id="0" name=""/>
        <dsp:cNvSpPr/>
      </dsp:nvSpPr>
      <dsp:spPr>
        <a:xfrm>
          <a:off x="5988279" y="1959197"/>
          <a:ext cx="407428" cy="243000"/>
        </a:xfrm>
        <a:prstGeom prst="rightArrow">
          <a:avLst>
            <a:gd name="adj1" fmla="val 50000"/>
            <a:gd name="adj2" fmla="val 5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4BF705-A41E-BA47-9AE0-B30864BB8305}">
      <dsp:nvSpPr>
        <dsp:cNvPr id="0" name=""/>
        <dsp:cNvSpPr/>
      </dsp:nvSpPr>
      <dsp:spPr>
        <a:xfrm>
          <a:off x="6443722" y="731090"/>
          <a:ext cx="2716188" cy="269921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77900">
            <a:lnSpc>
              <a:spcPct val="90000"/>
            </a:lnSpc>
            <a:spcBef>
              <a:spcPct val="0"/>
            </a:spcBef>
            <a:spcAft>
              <a:spcPct val="35000"/>
            </a:spcAft>
            <a:buNone/>
          </a:pPr>
          <a:r>
            <a:rPr lang="en-US" sz="2200" kern="1200" dirty="0"/>
            <a:t>Leverages findings into implications for </a:t>
          </a:r>
          <a:r>
            <a:rPr lang="en-US" sz="2200" b="1" kern="1200" dirty="0"/>
            <a:t>re-thinking medical librarianship and community outreach</a:t>
          </a:r>
        </a:p>
      </dsp:txBody>
      <dsp:txXfrm>
        <a:off x="6443722" y="731090"/>
        <a:ext cx="2716188" cy="2699212"/>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0D8874C-C4BB-504E-9852-1A9F5DCFD0FA}" type="datetimeFigureOut">
              <a:rPr lang="en-US" smtClean="0"/>
              <a:t>9/9/20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3611F-43D4-D24B-ADCC-953927201355}" type="slidenum">
              <a:rPr lang="en-US" smtClean="0"/>
              <a:t>‹#›</a:t>
            </a:fld>
            <a:endParaRPr lang="en-US"/>
          </a:p>
        </p:txBody>
      </p:sp>
    </p:spTree>
    <p:extLst>
      <p:ext uri="{BB962C8B-B14F-4D97-AF65-F5344CB8AC3E}">
        <p14:creationId xmlns:p14="http://schemas.microsoft.com/office/powerpoint/2010/main" val="106644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Nick</a:t>
            </a:r>
          </a:p>
          <a:p>
            <a:pPr marL="0" lvl="0" indent="0" algn="l" rtl="0">
              <a:spcBef>
                <a:spcPts val="0"/>
              </a:spcBef>
              <a:spcAft>
                <a:spcPts val="0"/>
              </a:spcAft>
              <a:buNone/>
            </a:pPr>
            <a:endParaRPr lang="en" sz="1400" b="1" dirty="0"/>
          </a:p>
          <a:p>
            <a:pPr marL="285750" lvl="0" indent="-285750" algn="l" rtl="0">
              <a:spcBef>
                <a:spcPts val="0"/>
              </a:spcBef>
              <a:spcAft>
                <a:spcPts val="0"/>
              </a:spcAft>
            </a:pPr>
            <a:r>
              <a:rPr lang="en" sz="1400" b="0" dirty="0"/>
              <a:t>Research funded by a three-year IMLS early career research grant</a:t>
            </a:r>
            <a:endParaRPr sz="1400" b="0" dirty="0"/>
          </a:p>
        </p:txBody>
      </p:sp>
    </p:spTree>
    <p:extLst>
      <p:ext uri="{BB962C8B-B14F-4D97-AF65-F5344CB8AC3E}">
        <p14:creationId xmlns:p14="http://schemas.microsoft.com/office/powerpoint/2010/main" val="2578646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Read quote</a:t>
            </a:r>
          </a:p>
          <a:p>
            <a:pPr marL="171450" indent="-171450">
              <a:buFontTx/>
              <a:buChar char="-"/>
            </a:pPr>
            <a:r>
              <a:rPr lang="en-US" dirty="0"/>
              <a:t>After reading this quote, we can see the connection from the interview to her map.</a:t>
            </a:r>
          </a:p>
          <a:p>
            <a:pPr marL="171450" indent="-171450">
              <a:buFontTx/>
              <a:buChar char="-"/>
            </a:pPr>
            <a:r>
              <a:rPr lang="en-US" dirty="0"/>
              <a:t>Specifically she addresses barriers such as doctor biases, financial limitations, and how doctors can be unwilling to treat members of the LGBTQ+ population, especially those members who identify as trans who are seeking hormones</a:t>
            </a:r>
          </a:p>
        </p:txBody>
      </p:sp>
      <p:sp>
        <p:nvSpPr>
          <p:cNvPr id="4" name="Slide Number Placeholder 3"/>
          <p:cNvSpPr>
            <a:spLocks noGrp="1"/>
          </p:cNvSpPr>
          <p:nvPr>
            <p:ph type="sldNum" sz="quarter" idx="5"/>
          </p:nvPr>
        </p:nvSpPr>
        <p:spPr/>
        <p:txBody>
          <a:bodyPr/>
          <a:lstStyle/>
          <a:p>
            <a:fld id="{F463611F-43D4-D24B-ADCC-953927201355}" type="slidenum">
              <a:rPr lang="en-US" smtClean="0"/>
              <a:t>10</a:t>
            </a:fld>
            <a:endParaRPr lang="en-US"/>
          </a:p>
        </p:txBody>
      </p:sp>
    </p:spTree>
    <p:extLst>
      <p:ext uri="{BB962C8B-B14F-4D97-AF65-F5344CB8AC3E}">
        <p14:creationId xmlns:p14="http://schemas.microsoft.com/office/powerpoint/2010/main" val="330289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next map was created by Jake Hartwell, a young, black healthcare professional who identifies as gay and uses he/him pronouns. </a:t>
            </a:r>
          </a:p>
          <a:p>
            <a:pPr marL="171450" indent="-171450">
              <a:buFontTx/>
              <a:buChar char="-"/>
            </a:pPr>
            <a:r>
              <a:rPr lang="en-US" dirty="0"/>
              <a:t>In Jake’s interview, he discusses his relationship with his place of work and what health information his community receives </a:t>
            </a:r>
          </a:p>
          <a:p>
            <a:pPr marL="171450" indent="-171450">
              <a:buFontTx/>
              <a:buChar char="-"/>
            </a:pPr>
            <a:r>
              <a:rPr lang="en-US" dirty="0"/>
              <a:t>At the top, we can see that there are many sources that members of his community receive information from, including politicians, media, and online.</a:t>
            </a:r>
          </a:p>
          <a:p>
            <a:pPr marL="171450" indent="-171450">
              <a:buFontTx/>
              <a:buChar char="-"/>
            </a:pPr>
            <a:r>
              <a:rPr lang="en-US" dirty="0"/>
              <a:t>What’s unique about his map are the arrows that show the relationship between information and people, and how information brings them to healthcare spaces. What’s not seen here that we get from his interview, which I’ll show you in a moment, are the barriers members of his community face to accessing healthcare, which the relationship between the person, information, and the healthcare space.</a:t>
            </a:r>
          </a:p>
        </p:txBody>
      </p:sp>
      <p:sp>
        <p:nvSpPr>
          <p:cNvPr id="4" name="Slide Number Placeholder 3"/>
          <p:cNvSpPr>
            <a:spLocks noGrp="1"/>
          </p:cNvSpPr>
          <p:nvPr>
            <p:ph type="sldNum" sz="quarter" idx="5"/>
          </p:nvPr>
        </p:nvSpPr>
        <p:spPr/>
        <p:txBody>
          <a:bodyPr/>
          <a:lstStyle/>
          <a:p>
            <a:fld id="{F463611F-43D4-D24B-ADCC-953927201355}" type="slidenum">
              <a:rPr lang="en-US" smtClean="0"/>
              <a:t>11</a:t>
            </a:fld>
            <a:endParaRPr lang="en-US"/>
          </a:p>
        </p:txBody>
      </p:sp>
    </p:spTree>
    <p:extLst>
      <p:ext uri="{BB962C8B-B14F-4D97-AF65-F5344CB8AC3E}">
        <p14:creationId xmlns:p14="http://schemas.microsoft.com/office/powerpoint/2010/main" val="3084161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Read quote</a:t>
            </a:r>
          </a:p>
          <a:p>
            <a:pPr marL="171450" indent="-171450">
              <a:buFontTx/>
              <a:buChar char="-"/>
            </a:pPr>
            <a:r>
              <a:rPr lang="en-US" dirty="0"/>
              <a:t>From this quote, as opposed to his map, we see the barriers to accessing healthcare, which include financial barriers, lack of insurance, and doctor biases, especially when it comes to sexual health.</a:t>
            </a:r>
          </a:p>
          <a:p>
            <a:pPr marL="171450" indent="-171450">
              <a:buFontTx/>
              <a:buChar char="-"/>
            </a:pPr>
            <a:r>
              <a:rPr lang="en-US" dirty="0"/>
              <a:t>As a healthcare professional, Jake gets to see a different side of things, he follows up with patients, ensuring that they have the resources and information they need to maintain a good quality of life. However, this is complicated by doctors who are judgmental in how they treat LGBTQ+ patients, specifically with assuming they are engaging in risky sexual practices simply because of their identity. This in turn creates a mistrust between patients and doctors, which may lead them to not seek help.</a:t>
            </a:r>
          </a:p>
        </p:txBody>
      </p:sp>
      <p:sp>
        <p:nvSpPr>
          <p:cNvPr id="4" name="Slide Number Placeholder 3"/>
          <p:cNvSpPr>
            <a:spLocks noGrp="1"/>
          </p:cNvSpPr>
          <p:nvPr>
            <p:ph type="sldNum" sz="quarter" idx="5"/>
          </p:nvPr>
        </p:nvSpPr>
        <p:spPr/>
        <p:txBody>
          <a:bodyPr/>
          <a:lstStyle/>
          <a:p>
            <a:fld id="{F463611F-43D4-D24B-ADCC-953927201355}" type="slidenum">
              <a:rPr lang="en-US" smtClean="0"/>
              <a:t>12</a:t>
            </a:fld>
            <a:endParaRPr lang="en-US"/>
          </a:p>
        </p:txBody>
      </p:sp>
    </p:spTree>
    <p:extLst>
      <p:ext uri="{BB962C8B-B14F-4D97-AF65-F5344CB8AC3E}">
        <p14:creationId xmlns:p14="http://schemas.microsoft.com/office/powerpoint/2010/main" val="2004999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final map comes from Annalisa. Annalisa is a small business owner who identifies as lesbian and uses she/her pronouns.</a:t>
            </a:r>
          </a:p>
          <a:p>
            <a:pPr marL="171450" indent="-171450">
              <a:buFontTx/>
              <a:buChar char="-"/>
            </a:pPr>
            <a:r>
              <a:rPr lang="en-US" dirty="0"/>
              <a:t>In Annalisa’s map, we see a stark difference from both Vada and Jake’s maps. </a:t>
            </a:r>
          </a:p>
          <a:p>
            <a:pPr marL="171450" indent="-171450">
              <a:buFontTx/>
              <a:buChar char="-"/>
            </a:pPr>
            <a:r>
              <a:rPr lang="en-US" dirty="0"/>
              <a:t>Where some participants </a:t>
            </a:r>
            <a:r>
              <a:rPr lang="en-US" sz="1200" b="0" i="0" kern="1200" dirty="0">
                <a:solidFill>
                  <a:schemeClr val="tx1"/>
                </a:solidFill>
                <a:effectLst/>
                <a:latin typeface="+mn-lt"/>
                <a:ea typeface="+mn-ea"/>
                <a:cs typeface="+mn-cs"/>
              </a:rPr>
              <a:t>are influenced by cultural institutions like politicians and the media like we saw on jake </a:t>
            </a:r>
            <a:r>
              <a:rPr lang="en-US" sz="1200" b="0" i="0" kern="1200" dirty="0" err="1">
                <a:solidFill>
                  <a:schemeClr val="tx1"/>
                </a:solidFill>
                <a:effectLst/>
                <a:latin typeface="+mn-lt"/>
                <a:ea typeface="+mn-ea"/>
                <a:cs typeface="+mn-cs"/>
              </a:rPr>
              <a:t>hartwell's</a:t>
            </a:r>
            <a:r>
              <a:rPr lang="en-US" sz="1200" b="0" i="0" kern="1200" dirty="0">
                <a:solidFill>
                  <a:schemeClr val="tx1"/>
                </a:solidFill>
                <a:effectLst/>
                <a:latin typeface="+mn-lt"/>
                <a:ea typeface="+mn-ea"/>
                <a:cs typeface="+mn-cs"/>
              </a:rPr>
              <a:t> map, others like Annalisa structure and organize their maps using those institutions like the ( I word, a TV show with lesbian representation) to create their map.</a:t>
            </a:r>
            <a:endParaRPr lang="en-US" dirty="0"/>
          </a:p>
          <a:p>
            <a:pPr marL="171450" indent="-171450">
              <a:buFontTx/>
              <a:buChar char="-"/>
            </a:pPr>
            <a:endParaRPr lang="en-US" dirty="0"/>
          </a:p>
          <a:p>
            <a:pPr marL="171450" indent="-171450">
              <a:buFontTx/>
              <a:buChar char="-"/>
            </a:pPr>
            <a:endParaRPr lang="en-US" dirty="0"/>
          </a:p>
          <a:p>
            <a:pPr marL="171450" indent="-171450">
              <a:buFontTx/>
              <a:buChar char="-"/>
            </a:pPr>
            <a:r>
              <a:rPr lang="en-US" dirty="0"/>
              <a:t>Here we’re able to see the relationship between the queer community and the various information sources they use and avoid to stay healthy.</a:t>
            </a:r>
          </a:p>
          <a:p>
            <a:pPr marL="171450" indent="-171450">
              <a:buFontTx/>
              <a:buChar char="-"/>
            </a:pPr>
            <a:r>
              <a:rPr lang="en-US" dirty="0"/>
              <a:t>On the left, we see religion, which isn’t connected to the other information sources, but as Annalisa explains in the interview, is a source that members of the queer community are aware of and can’t avoid. </a:t>
            </a:r>
          </a:p>
        </p:txBody>
      </p:sp>
      <p:sp>
        <p:nvSpPr>
          <p:cNvPr id="4" name="Slide Number Placeholder 3"/>
          <p:cNvSpPr>
            <a:spLocks noGrp="1"/>
          </p:cNvSpPr>
          <p:nvPr>
            <p:ph type="sldNum" sz="quarter" idx="5"/>
          </p:nvPr>
        </p:nvSpPr>
        <p:spPr/>
        <p:txBody>
          <a:bodyPr/>
          <a:lstStyle/>
          <a:p>
            <a:fld id="{F463611F-43D4-D24B-ADCC-953927201355}" type="slidenum">
              <a:rPr lang="en-US" smtClean="0"/>
              <a:t>13</a:t>
            </a:fld>
            <a:endParaRPr lang="en-US"/>
          </a:p>
        </p:txBody>
      </p:sp>
    </p:spTree>
    <p:extLst>
      <p:ext uri="{BB962C8B-B14F-4D97-AF65-F5344CB8AC3E}">
        <p14:creationId xmlns:p14="http://schemas.microsoft.com/office/powerpoint/2010/main" val="1497202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asked about her community and how people within it stay healthy, Annalisa states that… </a:t>
            </a:r>
          </a:p>
          <a:p>
            <a:endParaRPr lang="en-US" dirty="0"/>
          </a:p>
          <a:p>
            <a:r>
              <a:rPr lang="en-US" dirty="0"/>
              <a:t>and more into our interview I asked Annalisa, “So what health issues do your community members experience? Her response, </a:t>
            </a:r>
          </a:p>
          <a:p>
            <a:endParaRPr lang="en-US" dirty="0"/>
          </a:p>
          <a:p>
            <a:r>
              <a:rPr lang="en-US" dirty="0"/>
              <a:t>- So barriers here include financial barriers, stigma, and transportation. She also highlighted the injustice regarding domestic violence in the LGBTQ+ community, as many individuals struggle to get their cases investigated, let alone prosecuted.</a:t>
            </a:r>
          </a:p>
        </p:txBody>
      </p:sp>
      <p:sp>
        <p:nvSpPr>
          <p:cNvPr id="4" name="Slide Number Placeholder 3"/>
          <p:cNvSpPr>
            <a:spLocks noGrp="1"/>
          </p:cNvSpPr>
          <p:nvPr>
            <p:ph type="sldNum" sz="quarter" idx="5"/>
          </p:nvPr>
        </p:nvSpPr>
        <p:spPr/>
        <p:txBody>
          <a:bodyPr/>
          <a:lstStyle/>
          <a:p>
            <a:fld id="{F463611F-43D4-D24B-ADCC-953927201355}" type="slidenum">
              <a:rPr lang="en-US" smtClean="0"/>
              <a:t>14</a:t>
            </a:fld>
            <a:endParaRPr lang="en-US"/>
          </a:p>
        </p:txBody>
      </p:sp>
    </p:spTree>
    <p:extLst>
      <p:ext uri="{BB962C8B-B14F-4D97-AF65-F5344CB8AC3E}">
        <p14:creationId xmlns:p14="http://schemas.microsoft.com/office/powerpoint/2010/main" val="3112169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pPr>
            <a:r>
              <a:rPr lang="en-US" sz="1400" b="0" dirty="0"/>
              <a:t>Contextual conditions are underlying circumstances shaping how individuals and communities interact with health information</a:t>
            </a:r>
          </a:p>
          <a:p>
            <a:pPr marL="628650" lvl="1" indent="-171450" algn="l" rtl="0">
              <a:spcBef>
                <a:spcPts val="0"/>
              </a:spcBef>
              <a:spcAft>
                <a:spcPts val="0"/>
              </a:spcAft>
            </a:pPr>
            <a:r>
              <a:rPr lang="en-US" sz="1400" b="0" dirty="0"/>
              <a:t>In Vada’s example gender identity and sexual orientation are important conditions</a:t>
            </a:r>
          </a:p>
          <a:p>
            <a:pPr marL="171450" lvl="0" indent="-171450" algn="l" rtl="0">
              <a:spcBef>
                <a:spcPts val="0"/>
              </a:spcBef>
              <a:spcAft>
                <a:spcPts val="0"/>
              </a:spcAft>
            </a:pPr>
            <a:r>
              <a:rPr lang="en-US" sz="1400" b="0" dirty="0"/>
              <a:t>Contextual conditions produce barriers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400" b="0" i="0" dirty="0"/>
              <a:t>Barriers are obstacles that constrain individuals and communities from achieving certain informational outcomes</a:t>
            </a:r>
          </a:p>
          <a:p>
            <a:pPr marL="628650" lvl="1" indent="-171450" algn="l" rtl="0">
              <a:spcBef>
                <a:spcPts val="0"/>
              </a:spcBef>
              <a:spcAft>
                <a:spcPts val="0"/>
              </a:spcAft>
            </a:pPr>
            <a:r>
              <a:rPr lang="en-US" sz="1400" b="0" dirty="0"/>
              <a:t>Hetero and </a:t>
            </a:r>
            <a:r>
              <a:rPr lang="en-US" sz="1400" b="0" dirty="0" err="1"/>
              <a:t>cisnormativity</a:t>
            </a:r>
            <a:r>
              <a:rPr lang="en-US" sz="1400" b="0" dirty="0"/>
              <a:t> are barriers</a:t>
            </a:r>
          </a:p>
          <a:p>
            <a:pPr marL="1085850" lvl="2" indent="-171450" algn="l" rtl="0">
              <a:spcBef>
                <a:spcPts val="0"/>
              </a:spcBef>
              <a:spcAft>
                <a:spcPts val="0"/>
              </a:spcAft>
            </a:pPr>
            <a:r>
              <a:rPr lang="en-US" sz="1400" b="0" dirty="0"/>
              <a:t>Represent the idea that being straight and being cisgender are “standard” – anything that deviates from this standard assumption is invisible and abnormal</a:t>
            </a:r>
          </a:p>
          <a:p>
            <a:pPr marL="628650" lvl="1" indent="-171450" algn="l" rtl="0">
              <a:spcBef>
                <a:spcPts val="0"/>
              </a:spcBef>
              <a:spcAft>
                <a:spcPts val="0"/>
              </a:spcAft>
            </a:pPr>
            <a:r>
              <a:rPr lang="en-US" sz="1400" b="0" dirty="0"/>
              <a:t>Homophobia and transphobia are also key barriers</a:t>
            </a:r>
          </a:p>
          <a:p>
            <a:pPr marL="1085850" lvl="2" indent="-171450" algn="l" rtl="0">
              <a:spcBef>
                <a:spcPts val="0"/>
              </a:spcBef>
              <a:spcAft>
                <a:spcPts val="0"/>
              </a:spcAft>
            </a:pPr>
            <a:r>
              <a:rPr lang="en-US" sz="1400" b="0" dirty="0"/>
              <a:t>Represent the active negative attitudes toward those who are not straight/cisgender</a:t>
            </a:r>
          </a:p>
          <a:p>
            <a:pPr marL="628650" lvl="1" indent="-171450" algn="l" rtl="0">
              <a:spcBef>
                <a:spcPts val="0"/>
              </a:spcBef>
              <a:spcAft>
                <a:spcPts val="0"/>
              </a:spcAft>
            </a:pPr>
            <a:r>
              <a:rPr lang="en-US" sz="1400" b="0" dirty="0"/>
              <a:t>Both sets of barriers can </a:t>
            </a:r>
          </a:p>
          <a:p>
            <a:pPr marL="1085850" lvl="2" indent="-171450" algn="l" rtl="0">
              <a:spcBef>
                <a:spcPts val="0"/>
              </a:spcBef>
              <a:spcAft>
                <a:spcPts val="0"/>
              </a:spcAft>
            </a:pPr>
            <a:r>
              <a:rPr lang="en-US" sz="1400" b="0" dirty="0"/>
              <a:t>Get people kicked out of their homes</a:t>
            </a:r>
          </a:p>
          <a:p>
            <a:pPr marL="1085850" lvl="2" indent="-171450" algn="l" rtl="0">
              <a:spcBef>
                <a:spcPts val="0"/>
              </a:spcBef>
              <a:spcAft>
                <a:spcPts val="0"/>
              </a:spcAft>
            </a:pPr>
            <a:r>
              <a:rPr lang="en-US" sz="1400" b="0" dirty="0"/>
              <a:t>Can lead to negative consequences for those who cannot “pass” as a certain gender identity </a:t>
            </a:r>
          </a:p>
          <a:p>
            <a:pPr marL="1085850" lvl="2" indent="-171450" algn="l" rtl="0">
              <a:spcBef>
                <a:spcPts val="0"/>
              </a:spcBef>
              <a:spcAft>
                <a:spcPts val="0"/>
              </a:spcAft>
            </a:pPr>
            <a:r>
              <a:rPr lang="en-US" sz="1400" b="0" dirty="0"/>
              <a:t>Contribute to medical professionals’ unwillingness to listen </a:t>
            </a:r>
          </a:p>
          <a:p>
            <a:pPr marL="171450" lvl="0" indent="-171450" algn="l" rtl="0">
              <a:spcBef>
                <a:spcPts val="0"/>
              </a:spcBef>
              <a:spcAft>
                <a:spcPts val="0"/>
              </a:spcAft>
            </a:pPr>
            <a:r>
              <a:rPr lang="en-US" sz="1400" b="0" dirty="0"/>
              <a:t>Barriers, in turn, shape how individuals and communities create, seeking, share, and use health information</a:t>
            </a:r>
          </a:p>
          <a:p>
            <a:pPr marL="628650" lvl="1" indent="-171450" algn="l" rtl="0">
              <a:spcBef>
                <a:spcPts val="0"/>
              </a:spcBef>
              <a:spcAft>
                <a:spcPts val="0"/>
              </a:spcAft>
            </a:pPr>
            <a:r>
              <a:rPr lang="en-US" sz="1400" b="0" dirty="0"/>
              <a:t>In Vada’s example, trans women may find alternate ways to get hormones in response to barriers experienced</a:t>
            </a:r>
          </a:p>
          <a:p>
            <a:pPr marL="171450" lvl="0" indent="-171450" algn="l" rtl="0">
              <a:spcBef>
                <a:spcPts val="0"/>
              </a:spcBef>
              <a:spcAft>
                <a:spcPts val="0"/>
              </a:spcAft>
            </a:pPr>
            <a:r>
              <a:rPr lang="en-US" sz="1400" b="0" dirty="0"/>
              <a:t>Shows how what we might take to be a “risky” practice on the surface (i.e., finding alternate ways to get hormones) is actually well-informed based on communities’ well-reasoned responses to contextual conditions and the barriers they produce</a:t>
            </a:r>
          </a:p>
          <a:p>
            <a:pPr marL="171450" lvl="0" indent="-171450" algn="l" rtl="0">
              <a:spcBef>
                <a:spcPts val="0"/>
              </a:spcBef>
              <a:spcAft>
                <a:spcPts val="0"/>
              </a:spcAft>
            </a:pPr>
            <a:endParaRPr lang="en-US" sz="1400" b="0" dirty="0"/>
          </a:p>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sz="1400" dirty="0"/>
              <a:t>- So barriers here include financial barriers, stigma, and transportation. She also highlighted the injustice regarding domestic violence in the LGBTQ+ community, as many individuals struggle to get their cases investigated, let alone prosecuted.</a:t>
            </a:r>
          </a:p>
          <a:p>
            <a:pPr marL="171450" lvl="0" indent="-171450" algn="l" rtl="0">
              <a:spcBef>
                <a:spcPts val="0"/>
              </a:spcBef>
              <a:spcAft>
                <a:spcPts val="0"/>
              </a:spcAft>
            </a:pPr>
            <a:endParaRPr lang="en-US" sz="1400" b="0" dirty="0"/>
          </a:p>
          <a:p>
            <a:endParaRPr lang="en-US" dirty="0"/>
          </a:p>
        </p:txBody>
      </p:sp>
      <p:sp>
        <p:nvSpPr>
          <p:cNvPr id="4" name="Slide Number Placeholder 3"/>
          <p:cNvSpPr>
            <a:spLocks noGrp="1"/>
          </p:cNvSpPr>
          <p:nvPr>
            <p:ph type="sldNum" sz="quarter" idx="5"/>
          </p:nvPr>
        </p:nvSpPr>
        <p:spPr/>
        <p:txBody>
          <a:bodyPr/>
          <a:lstStyle/>
          <a:p>
            <a:fld id="{F463611F-43D4-D24B-ADCC-953927201355}" type="slidenum">
              <a:rPr lang="en-US" smtClean="0"/>
              <a:t>15</a:t>
            </a:fld>
            <a:endParaRPr lang="en-US"/>
          </a:p>
        </p:txBody>
      </p:sp>
    </p:spTree>
    <p:extLst>
      <p:ext uri="{BB962C8B-B14F-4D97-AF65-F5344CB8AC3E}">
        <p14:creationId xmlns:p14="http://schemas.microsoft.com/office/powerpoint/2010/main" val="2690817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sz="1400" b="1" dirty="0"/>
          </a:p>
          <a:p>
            <a:pPr marL="457200" indent="-298450"/>
            <a:r>
              <a:rPr lang="en-US" sz="1400" b="0" dirty="0"/>
              <a:t>If we accept communities as being knowledgeable about navigating the larger social and structural factors shaping their health information practices, then we need to rethink critical assumptions of our practice</a:t>
            </a:r>
          </a:p>
          <a:p>
            <a:pPr marL="457200" indent="-298450"/>
            <a:r>
              <a:rPr lang="en-US" sz="1400" b="0" dirty="0"/>
              <a:t>Note that all of these implications are interrelated</a:t>
            </a:r>
          </a:p>
          <a:p>
            <a:pPr marL="171450" lvl="0" indent="-171450"/>
            <a:r>
              <a:rPr lang="en-US" sz="1400" b="0" i="0" u="none" strike="noStrike" kern="1200" cap="none" dirty="0">
                <a:solidFill>
                  <a:schemeClr val="tx1"/>
                </a:solidFill>
                <a:effectLst/>
                <a:latin typeface="Arial"/>
                <a:ea typeface="Arial"/>
                <a:cs typeface="Arial"/>
                <a:sym typeface="Arial"/>
              </a:rPr>
              <a:t>Outreach vs. engagement – what are the differences?</a:t>
            </a:r>
          </a:p>
          <a:p>
            <a:pPr marL="628650" lvl="1" indent="-171450"/>
            <a:r>
              <a:rPr lang="en-US" sz="1400" b="0" i="0" u="none" strike="noStrike" kern="1200" cap="none" dirty="0">
                <a:solidFill>
                  <a:schemeClr val="tx1"/>
                </a:solidFill>
                <a:effectLst/>
                <a:latin typeface="Arial"/>
                <a:ea typeface="Arial"/>
                <a:cs typeface="Arial"/>
                <a:sym typeface="Arial"/>
              </a:rPr>
              <a:t>Outreach = provision of resources to community members</a:t>
            </a:r>
          </a:p>
          <a:p>
            <a:pPr marL="628650" lvl="1" indent="-171450"/>
            <a:r>
              <a:rPr lang="en-US" sz="1400" b="0" i="0" u="none" strike="noStrike" kern="1200" cap="none" dirty="0">
                <a:solidFill>
                  <a:schemeClr val="tx1"/>
                </a:solidFill>
                <a:effectLst/>
                <a:latin typeface="Arial"/>
                <a:ea typeface="Arial"/>
                <a:cs typeface="Arial"/>
                <a:sym typeface="Arial"/>
              </a:rPr>
              <a:t>Engagement = applying expertise to issues of public concern; partnering with community members in a way that is beneficial (definitions of engagement seem to vary based on the agency given to community members regarding decision-making)</a:t>
            </a:r>
          </a:p>
          <a:p>
            <a:pPr marL="1085850" lvl="2" indent="-171450"/>
            <a:r>
              <a:rPr lang="en-US" sz="1400" b="0" i="0" u="none" strike="noStrike" kern="1200" cap="none" dirty="0">
                <a:solidFill>
                  <a:schemeClr val="tx1"/>
                </a:solidFill>
                <a:effectLst/>
                <a:latin typeface="Arial"/>
                <a:ea typeface="Arial"/>
                <a:cs typeface="Arial"/>
                <a:sym typeface="Arial"/>
              </a:rPr>
              <a:t>E.g., discussion with research participants about what libraries can do for them – one suggestion is libraries maintaining a list of LGBTQ+ friendly doctors</a:t>
            </a:r>
          </a:p>
          <a:p>
            <a:pPr marL="1543050" lvl="3" indent="-171450"/>
            <a:r>
              <a:rPr lang="en-US" sz="1400" b="0" i="0" u="none" strike="noStrike" kern="1200" cap="none" dirty="0">
                <a:solidFill>
                  <a:schemeClr val="tx1"/>
                </a:solidFill>
                <a:effectLst/>
                <a:latin typeface="Arial"/>
                <a:ea typeface="Arial"/>
                <a:cs typeface="Arial"/>
                <a:sym typeface="Arial"/>
              </a:rPr>
              <a:t>Outreach = just providing a list</a:t>
            </a:r>
          </a:p>
          <a:p>
            <a:pPr marL="1543050" lvl="3" indent="-171450"/>
            <a:r>
              <a:rPr lang="en-US" sz="1400" b="0" i="0" u="none" strike="noStrike" kern="1200" cap="none" dirty="0">
                <a:solidFill>
                  <a:schemeClr val="tx1"/>
                </a:solidFill>
                <a:effectLst/>
                <a:latin typeface="Arial"/>
                <a:ea typeface="Arial"/>
                <a:cs typeface="Arial"/>
                <a:sym typeface="Arial"/>
              </a:rPr>
              <a:t>Engagement = looking into issues that librarians are experts in – e.g., persistence (doctors move, doctors go away), information value (especially TRUST) in order to create and maintain list over time; requires partnership with community</a:t>
            </a:r>
          </a:p>
          <a:p>
            <a:pPr marL="171450" lvl="0" indent="-171450"/>
            <a:r>
              <a:rPr lang="en-US" sz="1400" b="0" i="0" u="none" strike="noStrike" kern="1200" cap="none" dirty="0">
                <a:solidFill>
                  <a:schemeClr val="tx1"/>
                </a:solidFill>
                <a:effectLst/>
                <a:latin typeface="Arial"/>
                <a:ea typeface="Arial"/>
                <a:cs typeface="Arial"/>
                <a:sym typeface="Arial"/>
              </a:rPr>
              <a:t>Partnering with community health workers</a:t>
            </a:r>
          </a:p>
          <a:p>
            <a:pPr marL="628650" lvl="1" indent="-171450"/>
            <a:r>
              <a:rPr lang="en-US" sz="1400" b="0" i="0" u="none" strike="noStrike" kern="1200" cap="none" dirty="0">
                <a:solidFill>
                  <a:schemeClr val="tx1"/>
                </a:solidFill>
                <a:effectLst/>
                <a:latin typeface="Arial"/>
                <a:ea typeface="Arial"/>
                <a:cs typeface="Arial"/>
                <a:sym typeface="Arial"/>
              </a:rPr>
              <a:t>CHWs = highly trusted members of communities that act as critical information intermediary between community and medical/information professionals</a:t>
            </a:r>
          </a:p>
          <a:p>
            <a:pPr marL="628650" lvl="1" indent="-171450"/>
            <a:r>
              <a:rPr lang="en-US" sz="1400" b="0" i="0" u="none" strike="noStrike" kern="1200" cap="none" dirty="0">
                <a:solidFill>
                  <a:schemeClr val="tx1"/>
                </a:solidFill>
                <a:effectLst/>
                <a:latin typeface="Arial"/>
                <a:ea typeface="Arial"/>
                <a:cs typeface="Arial"/>
                <a:sym typeface="Arial"/>
              </a:rPr>
              <a:t>Studies of CHWs show that they experience significant informational challenges when performing their jobs</a:t>
            </a:r>
          </a:p>
          <a:p>
            <a:pPr marL="628650" lvl="1" indent="-171450"/>
            <a:r>
              <a:rPr lang="en-US" sz="1400" b="0" i="0" u="none" strike="noStrike" kern="1200" cap="none" dirty="0">
                <a:solidFill>
                  <a:schemeClr val="tx1"/>
                </a:solidFill>
                <a:effectLst/>
                <a:latin typeface="Arial"/>
                <a:ea typeface="Arial"/>
                <a:cs typeface="Arial"/>
                <a:sym typeface="Arial"/>
              </a:rPr>
              <a:t>Opportunity for health librarians to partner with CHWs, are guided by them (not the other way around)</a:t>
            </a:r>
          </a:p>
          <a:p>
            <a:pPr marL="171450" lvl="0" indent="-171450"/>
            <a:r>
              <a:rPr lang="en-US" sz="1400" b="0" i="0" u="none" strike="noStrike" kern="1200" cap="none" dirty="0">
                <a:solidFill>
                  <a:schemeClr val="tx1"/>
                </a:solidFill>
                <a:effectLst/>
                <a:latin typeface="Arial"/>
                <a:ea typeface="Arial"/>
                <a:cs typeface="Arial"/>
                <a:sym typeface="Arial"/>
              </a:rPr>
              <a:t>Cultural competency trainings for medical professionals</a:t>
            </a:r>
          </a:p>
          <a:p>
            <a:pPr marL="628650" lvl="1" indent="-171450"/>
            <a:r>
              <a:rPr lang="en-US" sz="1400" b="0" i="0" u="none" strike="noStrike" kern="1200" cap="none" dirty="0">
                <a:solidFill>
                  <a:schemeClr val="tx1"/>
                </a:solidFill>
                <a:effectLst/>
                <a:latin typeface="Arial"/>
                <a:ea typeface="Arial"/>
                <a:cs typeface="Arial"/>
                <a:sym typeface="Arial"/>
              </a:rPr>
              <a:t>Trainings can be developed/guided by LGBTQ+ communities</a:t>
            </a:r>
          </a:p>
          <a:p>
            <a:pPr marL="628650" lvl="1" indent="-171450"/>
            <a:r>
              <a:rPr lang="en-US" sz="1400" b="0" i="0" u="none" strike="noStrike" kern="1200" cap="none" dirty="0">
                <a:solidFill>
                  <a:schemeClr val="tx1"/>
                </a:solidFill>
                <a:effectLst/>
                <a:latin typeface="Arial"/>
                <a:ea typeface="Arial"/>
                <a:cs typeface="Arial"/>
                <a:sym typeface="Arial"/>
              </a:rPr>
              <a:t>Given to local health professionals at library</a:t>
            </a:r>
          </a:p>
          <a:p>
            <a:pPr marL="1085850" lvl="2" indent="-171450"/>
            <a:r>
              <a:rPr lang="en-US" sz="1400" b="0" i="0" u="none" strike="noStrike" kern="1200" cap="none" dirty="0">
                <a:solidFill>
                  <a:schemeClr val="tx1"/>
                </a:solidFill>
                <a:effectLst/>
                <a:latin typeface="Arial"/>
                <a:ea typeface="Arial"/>
                <a:cs typeface="Arial"/>
                <a:sym typeface="Arial"/>
              </a:rPr>
              <a:t>Librarians’ role is as facilitator, not expert</a:t>
            </a:r>
          </a:p>
          <a:p>
            <a:pPr marL="171450" lvl="0" indent="-171450"/>
            <a:r>
              <a:rPr lang="en-US" sz="1400" b="0" i="0" u="none" strike="noStrike" kern="1200" cap="none" dirty="0">
                <a:solidFill>
                  <a:schemeClr val="tx1"/>
                </a:solidFill>
                <a:effectLst/>
                <a:latin typeface="Arial"/>
                <a:ea typeface="Arial"/>
                <a:cs typeface="Arial"/>
                <a:sym typeface="Arial"/>
              </a:rPr>
              <a:t>Everyone engages in risky behaviors</a:t>
            </a:r>
          </a:p>
          <a:p>
            <a:pPr marL="628650" lvl="1" indent="-171450"/>
            <a:r>
              <a:rPr lang="en-US" sz="1400" b="0" i="0" u="none" strike="noStrike" kern="1200" cap="none" dirty="0">
                <a:solidFill>
                  <a:schemeClr val="tx1"/>
                </a:solidFill>
                <a:effectLst/>
                <a:latin typeface="Arial"/>
                <a:ea typeface="Arial"/>
                <a:cs typeface="Arial"/>
                <a:sym typeface="Arial"/>
              </a:rPr>
              <a:t>Risk when driving a car, when engaging in sexual activity</a:t>
            </a:r>
          </a:p>
          <a:p>
            <a:pPr marL="628650" lvl="1" indent="-171450"/>
            <a:r>
              <a:rPr lang="en-US" sz="1400" b="0" i="0" u="none" strike="noStrike" kern="1200" cap="none" dirty="0">
                <a:solidFill>
                  <a:schemeClr val="tx1"/>
                </a:solidFill>
                <a:effectLst/>
                <a:latin typeface="Arial"/>
                <a:ea typeface="Arial"/>
                <a:cs typeface="Arial"/>
                <a:sym typeface="Arial"/>
              </a:rPr>
              <a:t>Harm reduction = wearing a seatbelt; using protection</a:t>
            </a:r>
          </a:p>
          <a:p>
            <a:pPr marL="628650" lvl="1" indent="-171450"/>
            <a:r>
              <a:rPr lang="en-US" sz="1400" b="0" i="0" u="none" strike="noStrike" kern="1200" cap="none" dirty="0">
                <a:solidFill>
                  <a:schemeClr val="tx1"/>
                </a:solidFill>
                <a:effectLst/>
                <a:latin typeface="Arial"/>
                <a:ea typeface="Arial"/>
                <a:cs typeface="Arial"/>
                <a:sym typeface="Arial"/>
              </a:rPr>
              <a:t>Other types of harm reduction strategies are stigmatized, such as how to address challenges of encountered when self-prescribing hormones, engaging in sex work, using drugs</a:t>
            </a:r>
          </a:p>
          <a:p>
            <a:pPr marL="1085850" lvl="2" indent="-171450"/>
            <a:r>
              <a:rPr lang="en-US" sz="1400" b="0" i="0" u="none" strike="noStrike" kern="1200" cap="none" dirty="0">
                <a:solidFill>
                  <a:schemeClr val="tx1"/>
                </a:solidFill>
                <a:effectLst/>
                <a:latin typeface="Arial"/>
                <a:ea typeface="Arial"/>
                <a:cs typeface="Arial"/>
                <a:sym typeface="Arial"/>
              </a:rPr>
              <a:t>BUT these activities are INFORMED and often NECESSARY due to social and structural factors for LGBTQ+ people and other marginalized groups</a:t>
            </a:r>
          </a:p>
          <a:p>
            <a:pPr marL="628650" lvl="1" indent="-171450"/>
            <a:r>
              <a:rPr lang="en-US" sz="1400" b="0" i="0" u="none" strike="noStrike" kern="1200" cap="none" dirty="0">
                <a:solidFill>
                  <a:schemeClr val="tx1"/>
                </a:solidFill>
                <a:effectLst/>
                <a:latin typeface="Arial"/>
                <a:ea typeface="Arial"/>
                <a:cs typeface="Arial"/>
                <a:sym typeface="Arial"/>
              </a:rPr>
              <a:t>Need to normalize harm reduction with focus on specific challenges experienced by LGBTQ+ communities</a:t>
            </a:r>
          </a:p>
        </p:txBody>
      </p:sp>
    </p:spTree>
    <p:extLst>
      <p:ext uri="{BB962C8B-B14F-4D97-AF65-F5344CB8AC3E}">
        <p14:creationId xmlns:p14="http://schemas.microsoft.com/office/powerpoint/2010/main" val="3312419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 </a:t>
            </a:r>
            <a:r>
              <a:rPr lang="en-US" dirty="0" err="1"/>
              <a:t>latin</a:t>
            </a:r>
            <a:r>
              <a:rPr lang="en-US" dirty="0"/>
              <a:t> x, </a:t>
            </a:r>
            <a:r>
              <a:rPr lang="en-US" dirty="0" err="1"/>
              <a:t>poc</a:t>
            </a:r>
            <a:r>
              <a:rPr lang="en-US" dirty="0"/>
              <a:t>, youth, people living in rural areas of SC and beyond. </a:t>
            </a:r>
            <a:endParaRPr lang="en-US" sz="1200" b="1" dirty="0"/>
          </a:p>
          <a:p>
            <a:pPr marL="0" lvl="0" indent="0" algn="l" rtl="0">
              <a:lnSpc>
                <a:spcPct val="115000"/>
              </a:lnSpc>
              <a:spcBef>
                <a:spcPts val="1200"/>
              </a:spcBef>
              <a:spcAft>
                <a:spcPts val="0"/>
              </a:spcAft>
              <a:buClr>
                <a:schemeClr val="dk1"/>
              </a:buClr>
              <a:buSzPts val="1100"/>
              <a:buFont typeface="Arial"/>
              <a:buNone/>
            </a:pPr>
            <a:endParaRPr lang="en-US" sz="1200" dirty="0"/>
          </a:p>
          <a:p>
            <a:pPr marL="0" lvl="0" indent="0" algn="l" rtl="0">
              <a:lnSpc>
                <a:spcPct val="115000"/>
              </a:lnSpc>
              <a:spcBef>
                <a:spcPts val="1200"/>
              </a:spcBef>
              <a:spcAft>
                <a:spcPts val="0"/>
              </a:spcAft>
              <a:buClr>
                <a:schemeClr val="dk1"/>
              </a:buClr>
              <a:buSzPts val="1100"/>
              <a:buFont typeface="Arial"/>
              <a:buNone/>
            </a:pPr>
            <a:r>
              <a:rPr lang="en-US" sz="1200" dirty="0"/>
              <a:t>This research has several future directions. Our next step is to conduct focus groups with participants’ communities to validate and expand the current findings from our leader interviews. We’ll also work on employing more nuanced and embedded strategies to recruit participants who are underrepresented in the current sample. In the future, we’ll also conduct interviews with health and medical librarians, in addition to medical professionals, to better understand their information practices in relation to the LGBTQ+ communities they serve.</a:t>
            </a:r>
          </a:p>
          <a:p>
            <a:pPr marL="0" lvl="0" indent="0" algn="l" rtl="0">
              <a:spcBef>
                <a:spcPts val="0"/>
              </a:spcBef>
              <a:spcAft>
                <a:spcPts val="0"/>
              </a:spcAft>
              <a:buNone/>
            </a:pPr>
            <a:endParaRPr lang="en-US" sz="1200" dirty="0"/>
          </a:p>
          <a:p>
            <a:endParaRPr lang="en-US" dirty="0"/>
          </a:p>
        </p:txBody>
      </p:sp>
      <p:sp>
        <p:nvSpPr>
          <p:cNvPr id="4" name="Slide Number Placeholder 3"/>
          <p:cNvSpPr>
            <a:spLocks noGrp="1"/>
          </p:cNvSpPr>
          <p:nvPr>
            <p:ph type="sldNum" sz="quarter" idx="5"/>
          </p:nvPr>
        </p:nvSpPr>
        <p:spPr/>
        <p:txBody>
          <a:bodyPr/>
          <a:lstStyle/>
          <a:p>
            <a:fld id="{F463611F-43D4-D24B-ADCC-953927201355}" type="slidenum">
              <a:rPr lang="en-US" smtClean="0"/>
              <a:t>17</a:t>
            </a:fld>
            <a:endParaRPr lang="en-US"/>
          </a:p>
        </p:txBody>
      </p:sp>
    </p:spTree>
    <p:extLst>
      <p:ext uri="{BB962C8B-B14F-4D97-AF65-F5344CB8AC3E}">
        <p14:creationId xmlns:p14="http://schemas.microsoft.com/office/powerpoint/2010/main" val="349910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7515dcddf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7515dcddf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Val</a:t>
            </a:r>
            <a:endParaRPr dirty="0"/>
          </a:p>
        </p:txBody>
      </p:sp>
    </p:spTree>
    <p:extLst>
      <p:ext uri="{BB962C8B-B14F-4D97-AF65-F5344CB8AC3E}">
        <p14:creationId xmlns:p14="http://schemas.microsoft.com/office/powerpoint/2010/main" val="1428445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3611F-43D4-D24B-ADCC-953927201355}" type="slidenum">
              <a:rPr lang="en-US" smtClean="0"/>
              <a:t>19</a:t>
            </a:fld>
            <a:endParaRPr lang="en-US"/>
          </a:p>
        </p:txBody>
      </p:sp>
    </p:spTree>
    <p:extLst>
      <p:ext uri="{BB962C8B-B14F-4D97-AF65-F5344CB8AC3E}">
        <p14:creationId xmlns:p14="http://schemas.microsoft.com/office/powerpoint/2010/main" val="2358996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sz="1400" b="1" dirty="0"/>
          </a:p>
          <a:p>
            <a:r>
              <a:rPr lang="en-US" sz="1400" dirty="0"/>
              <a:t>Research aims to challenge deficit models</a:t>
            </a:r>
          </a:p>
          <a:p>
            <a:pPr lvl="1"/>
            <a:r>
              <a:rPr lang="en-US" sz="1400" dirty="0"/>
              <a:t> Fields of public health, library and information science, and health librarianship</a:t>
            </a:r>
          </a:p>
          <a:p>
            <a:endParaRPr lang="en-US" sz="1400"/>
          </a:p>
          <a:p>
            <a:r>
              <a:rPr lang="en-US" sz="1400"/>
              <a:t>Public health</a:t>
            </a:r>
          </a:p>
          <a:p>
            <a:pPr lvl="1"/>
            <a:r>
              <a:rPr lang="en-US" sz="1400" dirty="0"/>
              <a:t>Historically used deficit models to examine problem and needs – leads to focus on individual and community failures at expense of what they're doing well</a:t>
            </a:r>
          </a:p>
          <a:p>
            <a:pPr lvl="1"/>
            <a:r>
              <a:rPr lang="en-US" sz="1400" dirty="0"/>
              <a:t>Widespread acceptance of socio-ecological model of health – holistic approaches not reflected in institutional structures, organizational decision-making and policy actions</a:t>
            </a:r>
          </a:p>
          <a:p>
            <a:pPr lvl="1"/>
            <a:r>
              <a:rPr lang="en-US" sz="1400" dirty="0"/>
              <a:t>Political, social, cultural, environmental, behavioral factors interwoven and play role in determining/sustaining health of population</a:t>
            </a:r>
          </a:p>
          <a:p>
            <a:r>
              <a:rPr lang="en-US" sz="1400" dirty="0"/>
              <a:t>LIS</a:t>
            </a:r>
          </a:p>
          <a:p>
            <a:pPr lvl="1"/>
            <a:r>
              <a:rPr lang="en-US" sz="1400" dirty="0"/>
              <a:t>Positions information need as central concept</a:t>
            </a:r>
          </a:p>
          <a:p>
            <a:pPr lvl="1"/>
            <a:r>
              <a:rPr lang="en-US" sz="1400" dirty="0"/>
              <a:t>Frames people's ignorance – rather than knowledge, as defining characteristic</a:t>
            </a:r>
          </a:p>
          <a:p>
            <a:pPr lvl="1"/>
            <a:r>
              <a:rPr lang="en-US" sz="1400" dirty="0"/>
              <a:t>Approaches conceive people as patients whose symptoms require diagnosis – inequity of power relations</a:t>
            </a:r>
          </a:p>
          <a:p>
            <a:pPr lvl="1"/>
            <a:r>
              <a:rPr lang="en-US" sz="1400" dirty="0"/>
              <a:t>Further seen in health librarianship – focus on universal medical information and education, means groups who don't follow or "fit" within "universal" are excluded</a:t>
            </a:r>
          </a:p>
          <a:p>
            <a:pPr lvl="1"/>
            <a:endParaRPr lang="en-US" sz="1400" dirty="0"/>
          </a:p>
          <a:p>
            <a:endParaRPr lang="en-US" sz="1400" dirty="0"/>
          </a:p>
        </p:txBody>
      </p:sp>
    </p:spTree>
    <p:extLst>
      <p:ext uri="{BB962C8B-B14F-4D97-AF65-F5344CB8AC3E}">
        <p14:creationId xmlns:p14="http://schemas.microsoft.com/office/powerpoint/2010/main" val="2915498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63611F-43D4-D24B-ADCC-953927201355}" type="slidenum">
              <a:rPr lang="en-US" smtClean="0"/>
              <a:t>20</a:t>
            </a:fld>
            <a:endParaRPr lang="en-US"/>
          </a:p>
        </p:txBody>
      </p:sp>
    </p:spTree>
    <p:extLst>
      <p:ext uri="{BB962C8B-B14F-4D97-AF65-F5344CB8AC3E}">
        <p14:creationId xmlns:p14="http://schemas.microsoft.com/office/powerpoint/2010/main" val="30148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01c5f27f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601c5f27f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solidFill>
                <a:schemeClr val="dk1"/>
              </a:solidFill>
            </a:endParaRPr>
          </a:p>
          <a:p>
            <a:pPr marL="457200" marR="0" lvl="0" indent="-298450" algn="l" defTabSz="914400" rtl="0" eaLnBrk="1" fontAlgn="auto" latinLnBrk="0" hangingPunct="1">
              <a:lnSpc>
                <a:spcPct val="100000"/>
              </a:lnSpc>
              <a:spcBef>
                <a:spcPts val="0"/>
              </a:spcBef>
              <a:spcAft>
                <a:spcPts val="0"/>
              </a:spcAft>
              <a:buClr>
                <a:schemeClr val="dk1"/>
              </a:buClr>
              <a:buSzPts val="1100"/>
              <a:buFontTx/>
              <a:buChar char="●"/>
              <a:tabLst/>
              <a:defRPr/>
            </a:pPr>
            <a:r>
              <a:rPr lang="en-US" sz="1400" dirty="0">
                <a:solidFill>
                  <a:schemeClr val="dk1"/>
                </a:solidFill>
              </a:rPr>
              <a:t>Challenge deficit models by- </a:t>
            </a:r>
            <a:endParaRPr lang="en" sz="1400" dirty="0">
              <a:solidFill>
                <a:schemeClr val="dk1"/>
              </a:solidFill>
            </a:endParaRPr>
          </a:p>
          <a:p>
            <a:pPr marL="457200" lvl="0" indent="-298450" algn="l" rtl="0">
              <a:spcBef>
                <a:spcPts val="0"/>
              </a:spcBef>
              <a:spcAft>
                <a:spcPts val="0"/>
              </a:spcAft>
              <a:buClr>
                <a:schemeClr val="dk1"/>
              </a:buClr>
              <a:buSzPts val="1100"/>
              <a:buChar char="●"/>
            </a:pPr>
            <a:r>
              <a:rPr lang="en-US" sz="1400" dirty="0">
                <a:solidFill>
                  <a:schemeClr val="dk1"/>
                </a:solidFill>
              </a:rPr>
              <a:t>R</a:t>
            </a:r>
            <a:r>
              <a:rPr lang="en" sz="1400" dirty="0" err="1">
                <a:solidFill>
                  <a:schemeClr val="dk1"/>
                </a:solidFill>
              </a:rPr>
              <a:t>eporting</a:t>
            </a:r>
            <a:r>
              <a:rPr lang="en" sz="1400" dirty="0">
                <a:solidFill>
                  <a:schemeClr val="dk1"/>
                </a:solidFill>
              </a:rPr>
              <a:t> empirical findings from our ongoing research examining the health information practices of SC LGBTQ+ communities </a:t>
            </a:r>
          </a:p>
          <a:p>
            <a:pPr marL="457200" lvl="0" indent="-298450" algn="l" rtl="0">
              <a:spcBef>
                <a:spcPts val="0"/>
              </a:spcBef>
              <a:spcAft>
                <a:spcPts val="0"/>
              </a:spcAft>
              <a:buClr>
                <a:schemeClr val="dk1"/>
              </a:buClr>
              <a:buSzPts val="1100"/>
              <a:buChar char="●"/>
            </a:pPr>
            <a:r>
              <a:rPr lang="en" sz="1400" dirty="0">
                <a:solidFill>
                  <a:schemeClr val="dk1"/>
                </a:solidFill>
              </a:rPr>
              <a:t>And finally, </a:t>
            </a:r>
            <a:r>
              <a:rPr lang="en" sz="1400" dirty="0" err="1">
                <a:solidFill>
                  <a:schemeClr val="dk1"/>
                </a:solidFill>
              </a:rPr>
              <a:t>leve</a:t>
            </a:r>
            <a:r>
              <a:rPr lang="en-US" sz="1400" dirty="0">
                <a:solidFill>
                  <a:schemeClr val="dk1"/>
                </a:solidFill>
              </a:rPr>
              <a:t>r</a:t>
            </a:r>
            <a:r>
              <a:rPr lang="en" sz="1400" dirty="0">
                <a:solidFill>
                  <a:schemeClr val="dk1"/>
                </a:solidFill>
              </a:rPr>
              <a:t>age our findings into implications for re-thinking medial librarianship and community outreach</a:t>
            </a:r>
            <a:endParaRPr sz="1400" dirty="0"/>
          </a:p>
        </p:txBody>
      </p:sp>
    </p:spTree>
    <p:extLst>
      <p:ext uri="{BB962C8B-B14F-4D97-AF65-F5344CB8AC3E}">
        <p14:creationId xmlns:p14="http://schemas.microsoft.com/office/powerpoint/2010/main" val="166198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7515dcd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7515dcd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a:p>
            <a:pPr marL="457200" lvl="0" indent="-298450" algn="l" rtl="0">
              <a:spcBef>
                <a:spcPts val="0"/>
              </a:spcBef>
              <a:spcAft>
                <a:spcPts val="0"/>
              </a:spcAft>
              <a:buSzPts val="1100"/>
              <a:buChar char="●"/>
            </a:pPr>
            <a:r>
              <a:rPr lang="en" sz="1400" dirty="0"/>
              <a:t>LGBTQ+ people face health challenges compared to heterosexual and cisgender peers</a:t>
            </a:r>
          </a:p>
          <a:p>
            <a:pPr marL="457200" lvl="0" indent="-298450" algn="l" rtl="0">
              <a:spcBef>
                <a:spcPts val="0"/>
              </a:spcBef>
              <a:spcAft>
                <a:spcPts val="0"/>
              </a:spcAft>
              <a:buSzPts val="1100"/>
              <a:buChar char="●"/>
            </a:pPr>
            <a:r>
              <a:rPr lang="en" sz="1400" dirty="0"/>
              <a:t>Challenges are produced by social and structural factors such as legal discrimination and access to health services</a:t>
            </a:r>
          </a:p>
          <a:p>
            <a:pPr marL="457200" lvl="0" indent="-298450" algn="l" rtl="0">
              <a:spcBef>
                <a:spcPts val="0"/>
              </a:spcBef>
              <a:spcAft>
                <a:spcPts val="0"/>
              </a:spcAft>
              <a:buSzPts val="1100"/>
              <a:buChar char="●"/>
            </a:pPr>
            <a:r>
              <a:rPr lang="en-US" sz="1400" dirty="0"/>
              <a:t>Factors produce health disparities</a:t>
            </a:r>
          </a:p>
          <a:p>
            <a:pPr marL="914400" lvl="1" indent="-298450" algn="l" rtl="0">
              <a:spcBef>
                <a:spcPts val="0"/>
              </a:spcBef>
              <a:spcAft>
                <a:spcPts val="0"/>
              </a:spcAft>
              <a:buSzPts val="1100"/>
              <a:buChar char="●"/>
            </a:pPr>
            <a:r>
              <a:rPr lang="en-US" sz="1400" dirty="0"/>
              <a:t>Can be at LGBTQ+ level</a:t>
            </a:r>
          </a:p>
          <a:p>
            <a:pPr marL="1371600" lvl="2" indent="-298450" algn="l" rtl="0">
              <a:spcBef>
                <a:spcPts val="0"/>
              </a:spcBef>
              <a:spcAft>
                <a:spcPts val="0"/>
              </a:spcAft>
              <a:buSzPts val="1100"/>
              <a:buChar char="●"/>
            </a:pPr>
            <a:r>
              <a:rPr lang="en-US" sz="1400" dirty="0"/>
              <a:t>E.g., </a:t>
            </a:r>
            <a:r>
              <a:rPr lang="en" sz="1400" dirty="0"/>
              <a:t>LGBTQ+ populations have highest rates of tobacco, alcohol, and other drug use than non-LGBTQ+.</a:t>
            </a:r>
          </a:p>
          <a:p>
            <a:pPr marL="914400" lvl="1" indent="-298450" algn="l" rtl="0">
              <a:spcBef>
                <a:spcPts val="0"/>
              </a:spcBef>
              <a:spcAft>
                <a:spcPts val="0"/>
              </a:spcAft>
              <a:buSzPts val="1100"/>
              <a:buChar char="●"/>
            </a:pPr>
            <a:r>
              <a:rPr lang="en" sz="1400" dirty="0"/>
              <a:t>Can be specific to certain groups</a:t>
            </a:r>
          </a:p>
          <a:p>
            <a:pPr marL="1371600" lvl="2" indent="-298450" algn="l" rtl="0">
              <a:spcBef>
                <a:spcPts val="0"/>
              </a:spcBef>
              <a:spcAft>
                <a:spcPts val="0"/>
              </a:spcAft>
              <a:buSzPts val="1100"/>
              <a:buChar char="●"/>
            </a:pPr>
            <a:r>
              <a:rPr lang="en" sz="1400" dirty="0"/>
              <a:t>E.g., transgender POC have higher rates of victimization as compared to LGBTQ+ and non-LGBTQ+</a:t>
            </a:r>
          </a:p>
          <a:p>
            <a:pPr marL="457200" lvl="0" indent="-298450" algn="l" rtl="0">
              <a:spcBef>
                <a:spcPts val="0"/>
              </a:spcBef>
              <a:spcAft>
                <a:spcPts val="0"/>
              </a:spcAft>
              <a:buSzPts val="1100"/>
              <a:buChar char="●"/>
            </a:pPr>
            <a:r>
              <a:rPr lang="en-US" sz="1400" dirty="0"/>
              <a:t>Health challenges enhanced in South, where LGBTQ+ people experience greater discrimination, more isolation  </a:t>
            </a:r>
          </a:p>
          <a:p>
            <a:pPr marL="457200" lvl="0" indent="-298450" algn="l" rtl="0">
              <a:spcBef>
                <a:spcPts val="0"/>
              </a:spcBef>
              <a:spcAft>
                <a:spcPts val="0"/>
              </a:spcAft>
              <a:buSzPts val="1100"/>
              <a:buChar char="●"/>
            </a:pPr>
            <a:r>
              <a:rPr lang="en-US" sz="1400" dirty="0"/>
              <a:t>In SC LGBTQ+ people have:</a:t>
            </a:r>
          </a:p>
          <a:p>
            <a:pPr marL="914400" lvl="1" indent="-298450" algn="l" rtl="0">
              <a:spcBef>
                <a:spcPts val="0"/>
              </a:spcBef>
              <a:spcAft>
                <a:spcPts val="0"/>
              </a:spcAft>
              <a:buSzPts val="1100"/>
              <a:buChar char="○"/>
            </a:pPr>
            <a:r>
              <a:rPr lang="en-US" sz="1400" dirty="0"/>
              <a:t>Heightened economic instability </a:t>
            </a:r>
          </a:p>
          <a:p>
            <a:pPr marL="914400" lvl="1" indent="-298450" algn="l" rtl="0">
              <a:spcBef>
                <a:spcPts val="0"/>
              </a:spcBef>
              <a:spcAft>
                <a:spcPts val="0"/>
              </a:spcAft>
              <a:buSzPts val="1100"/>
              <a:buChar char="○"/>
            </a:pPr>
            <a:r>
              <a:rPr lang="en-US" sz="1400" dirty="0"/>
              <a:t>Unemployment</a:t>
            </a:r>
          </a:p>
          <a:p>
            <a:pPr marL="914400" lvl="1" indent="-298450" algn="l" rtl="0">
              <a:spcBef>
                <a:spcPts val="0"/>
              </a:spcBef>
              <a:spcAft>
                <a:spcPts val="0"/>
              </a:spcAft>
              <a:buSzPts val="1100"/>
              <a:buChar char="○"/>
            </a:pPr>
            <a:r>
              <a:rPr lang="en-US" sz="1400" dirty="0"/>
              <a:t>Lack of health insurance</a:t>
            </a:r>
          </a:p>
          <a:p>
            <a:pPr marL="1371600" lvl="2" indent="-298450" algn="l" rtl="0">
              <a:spcBef>
                <a:spcPts val="0"/>
              </a:spcBef>
              <a:spcAft>
                <a:spcPts val="0"/>
              </a:spcAft>
              <a:buSzPts val="1100"/>
              <a:buChar char="○"/>
            </a:pPr>
            <a:r>
              <a:rPr lang="en-US" sz="1400" dirty="0"/>
              <a:t>…. As compared to national averages</a:t>
            </a:r>
          </a:p>
          <a:p>
            <a:pPr marL="914400" lvl="1" indent="-298450" algn="l" rtl="0">
              <a:spcBef>
                <a:spcPts val="0"/>
              </a:spcBef>
              <a:spcAft>
                <a:spcPts val="0"/>
              </a:spcAft>
              <a:buSzPts val="1100"/>
              <a:buChar char="○"/>
            </a:pPr>
            <a:r>
              <a:rPr lang="en-US" sz="1400" dirty="0"/>
              <a:t>Also experience enhanced discrimination due to LGBTQ+ identity</a:t>
            </a:r>
            <a:endParaRPr lang="en" sz="1400" dirty="0"/>
          </a:p>
          <a:p>
            <a:pPr marL="457200" lvl="0" indent="-298450" algn="l" rtl="0">
              <a:spcBef>
                <a:spcPts val="0"/>
              </a:spcBef>
              <a:spcAft>
                <a:spcPts val="0"/>
              </a:spcAft>
              <a:buSzPts val="1100"/>
              <a:buChar char="●"/>
            </a:pPr>
            <a:r>
              <a:rPr lang="en-US" sz="1400" dirty="0"/>
              <a:t>An relatively unaddressed factor contributing to LGBTQ+ health challenges are informational barriers, such as:</a:t>
            </a:r>
          </a:p>
          <a:p>
            <a:pPr marL="914400" lvl="1" indent="-298450" algn="l" rtl="0">
              <a:spcBef>
                <a:spcPts val="0"/>
              </a:spcBef>
              <a:spcAft>
                <a:spcPts val="0"/>
              </a:spcAft>
              <a:buSzPts val="1100"/>
            </a:pPr>
            <a:r>
              <a:rPr lang="en-US" sz="1400" dirty="0"/>
              <a:t>Difficulty learning about healthcare needs</a:t>
            </a:r>
          </a:p>
          <a:p>
            <a:pPr marL="914400" lvl="1" indent="-298450" algn="l" rtl="0">
              <a:spcBef>
                <a:spcPts val="0"/>
              </a:spcBef>
              <a:spcAft>
                <a:spcPts val="0"/>
              </a:spcAft>
              <a:buSzPts val="1100"/>
            </a:pPr>
            <a:r>
              <a:rPr lang="en-US" sz="1400" dirty="0"/>
              <a:t>Navigating healthcare system</a:t>
            </a:r>
          </a:p>
          <a:p>
            <a:pPr marL="914400" lvl="1" indent="-298450" algn="l" rtl="0">
              <a:spcBef>
                <a:spcPts val="0"/>
              </a:spcBef>
              <a:spcAft>
                <a:spcPts val="0"/>
              </a:spcAft>
              <a:buSzPts val="1100"/>
            </a:pPr>
            <a:r>
              <a:rPr lang="en-US" sz="1400" dirty="0"/>
              <a:t>Addressing barriers to care</a:t>
            </a:r>
            <a:endParaRPr sz="1400" dirty="0"/>
          </a:p>
        </p:txBody>
      </p:sp>
    </p:spTree>
    <p:extLst>
      <p:ext uri="{BB962C8B-B14F-4D97-AF65-F5344CB8AC3E}">
        <p14:creationId xmlns:p14="http://schemas.microsoft.com/office/powerpoint/2010/main" val="112858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7515dcdd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7515dcdd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a:p>
            <a:pPr marL="457200" lvl="0" indent="-298450" algn="l" rtl="0">
              <a:spcBef>
                <a:spcPts val="0"/>
              </a:spcBef>
              <a:spcAft>
                <a:spcPts val="0"/>
              </a:spcAft>
              <a:buSzPts val="1100"/>
              <a:buChar char="●"/>
            </a:pPr>
            <a:r>
              <a:rPr lang="en-US" sz="1400" dirty="0"/>
              <a:t>Gaps in the literature led informed our research questions (read questions)</a:t>
            </a:r>
            <a:endParaRPr sz="1400" dirty="0"/>
          </a:p>
        </p:txBody>
      </p:sp>
    </p:spTree>
    <p:extLst>
      <p:ext uri="{BB962C8B-B14F-4D97-AF65-F5344CB8AC3E}">
        <p14:creationId xmlns:p14="http://schemas.microsoft.com/office/powerpoint/2010/main" val="395961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7515dcdd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7515dcd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Clr>
                <a:schemeClr val="dk1"/>
              </a:buClr>
              <a:buSzPts val="1100"/>
            </a:pPr>
            <a:endParaRPr lang="en" sz="1400" b="1" dirty="0">
              <a:solidFill>
                <a:schemeClr val="dk2"/>
              </a:solidFill>
            </a:endParaRPr>
          </a:p>
          <a:p>
            <a:pPr marL="285750" lvl="0" indent="-285750" algn="l" rtl="0">
              <a:lnSpc>
                <a:spcPct val="115000"/>
              </a:lnSpc>
              <a:spcBef>
                <a:spcPts val="0"/>
              </a:spcBef>
              <a:spcAft>
                <a:spcPts val="0"/>
              </a:spcAft>
              <a:buClr>
                <a:schemeClr val="dk1"/>
              </a:buClr>
              <a:buSzPts val="1100"/>
            </a:pPr>
            <a:r>
              <a:rPr lang="en" sz="1400" b="0" dirty="0">
                <a:solidFill>
                  <a:schemeClr val="dk2"/>
                </a:solidFill>
              </a:rPr>
              <a:t>Happy to provide more in-depth methods info during discussion</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Interviewed 30 SC LGBTQ+ community leaders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Leaders provide a bird’s eye view of their communities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Emailed a list of 100+ LGBTQ+ and affinity organizations in SC asking them to nominate a community leader to participate</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Asked leaders to recommend other participants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U</a:t>
            </a:r>
            <a:r>
              <a:rPr lang="en-US" sz="1400" b="0" dirty="0">
                <a:solidFill>
                  <a:schemeClr val="dk2"/>
                </a:solidFill>
              </a:rPr>
              <a:t>s</a:t>
            </a:r>
            <a:r>
              <a:rPr lang="en" sz="1400" b="0" dirty="0">
                <a:solidFill>
                  <a:schemeClr val="dk2"/>
                </a:solidFill>
              </a:rPr>
              <a:t>ed theoretical sampling to inform social media recruitment</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Important to note that leaders can be youth; IRB waiver for parent/guardian consent</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Semi-structured interviews averaged 78 minutes and covered:</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Community involvement </a:t>
            </a:r>
            <a:r>
              <a:rPr lang="en" sz="1400" dirty="0">
                <a:solidFill>
                  <a:schemeClr val="dk2"/>
                </a:solidFill>
              </a:rPr>
              <a:t>identities, health questions/concerns, and practices for addressing questions/concerns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Following interviews, participants engaged info worlds mapping, a visual elicitation method, to provide a diff. way to address interview themes</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Data consisted of interview transcripts, field notes, and info world maps</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Focus on transcript analysis for this presentation</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M</a:t>
            </a:r>
            <a:r>
              <a:rPr lang="en-US" sz="1400" b="0" dirty="0">
                <a:solidFill>
                  <a:schemeClr val="dk2"/>
                </a:solidFill>
              </a:rPr>
              <a:t>e</a:t>
            </a:r>
            <a:r>
              <a:rPr lang="en" sz="1400" b="0" dirty="0">
                <a:solidFill>
                  <a:schemeClr val="dk2"/>
                </a:solidFill>
              </a:rPr>
              <a:t>t as a group to hand-code three transcripts and build a preliminary codebook</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Refined codebook using four additional transcripts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Constantly compared emergent and existing codes, resolving discrepancies among coders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Then coded remaining transcripts independently</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Engaged in member-checking where participants accessed their transcripts to comment on how well they reflected lived experiences, as well as highlight any identifying info</a:t>
            </a:r>
          </a:p>
          <a:p>
            <a:pPr marL="742950" lvl="1" indent="-285750" algn="l" rtl="0">
              <a:lnSpc>
                <a:spcPct val="115000"/>
              </a:lnSpc>
              <a:spcBef>
                <a:spcPts val="0"/>
              </a:spcBef>
              <a:spcAft>
                <a:spcPts val="0"/>
              </a:spcAft>
              <a:buClr>
                <a:schemeClr val="dk1"/>
              </a:buClr>
              <a:buSzPts val="1100"/>
            </a:pPr>
            <a:endParaRPr lang="en" sz="1400" b="0" dirty="0">
              <a:solidFill>
                <a:schemeClr val="dk2"/>
              </a:solidFill>
            </a:endParaRPr>
          </a:p>
        </p:txBody>
      </p:sp>
    </p:spTree>
    <p:extLst>
      <p:ext uri="{BB962C8B-B14F-4D97-AF65-F5344CB8AC3E}">
        <p14:creationId xmlns:p14="http://schemas.microsoft.com/office/powerpoint/2010/main" val="117242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01c5f27fb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01c5f27f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dirty="0"/>
          </a:p>
          <a:p>
            <a:pPr marL="457200" lvl="0" indent="-298450" algn="l" rtl="0">
              <a:spcBef>
                <a:spcPts val="0"/>
              </a:spcBef>
              <a:spcAft>
                <a:spcPts val="0"/>
              </a:spcAft>
              <a:buSzPts val="1100"/>
              <a:buChar char="●"/>
            </a:pPr>
            <a:r>
              <a:rPr lang="en" sz="1400" dirty="0"/>
              <a:t>Majority of participants were young adults (18-25) and middle-aged</a:t>
            </a:r>
            <a:endParaRPr sz="1400" dirty="0"/>
          </a:p>
          <a:p>
            <a:pPr marL="457200" lvl="0" indent="-298450" algn="l" rtl="0">
              <a:spcBef>
                <a:spcPts val="0"/>
              </a:spcBef>
              <a:spcAft>
                <a:spcPts val="0"/>
              </a:spcAft>
              <a:buSzPts val="1100"/>
              <a:buChar char="●"/>
            </a:pPr>
            <a:r>
              <a:rPr lang="en" sz="1400" dirty="0"/>
              <a:t>Race/ethnicity reflects that of LGBTQ+ people at broader state-level</a:t>
            </a:r>
            <a:endParaRPr sz="1400" dirty="0"/>
          </a:p>
          <a:p>
            <a:pPr marL="914400" lvl="1" indent="-298450" algn="l" rtl="0">
              <a:spcBef>
                <a:spcPts val="0"/>
              </a:spcBef>
              <a:spcAft>
                <a:spcPts val="0"/>
              </a:spcAft>
              <a:buSzPts val="1100"/>
              <a:buChar char="○"/>
            </a:pPr>
            <a:r>
              <a:rPr lang="en" sz="1400" dirty="0"/>
              <a:t>Under-representation of Latinx communities, which have presence in SC</a:t>
            </a:r>
            <a:endParaRPr sz="1400" dirty="0"/>
          </a:p>
          <a:p>
            <a:pPr marL="457200" lvl="0" indent="-298450" algn="l" rtl="0">
              <a:spcBef>
                <a:spcPts val="0"/>
              </a:spcBef>
              <a:spcAft>
                <a:spcPts val="0"/>
              </a:spcAft>
              <a:buSzPts val="1100"/>
              <a:buChar char="●"/>
            </a:pPr>
            <a:r>
              <a:rPr lang="en" sz="1400" dirty="0"/>
              <a:t>Education varied, but common for participants to have some degree of higher education</a:t>
            </a:r>
            <a:endParaRPr sz="1400" dirty="0"/>
          </a:p>
        </p:txBody>
      </p:sp>
    </p:spTree>
    <p:extLst>
      <p:ext uri="{BB962C8B-B14F-4D97-AF65-F5344CB8AC3E}">
        <p14:creationId xmlns:p14="http://schemas.microsoft.com/office/powerpoint/2010/main" val="3172920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01c5f27fb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01c5f27fb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Geographic distribution spread across the state, with concentrations in Upstate and Midlands regions</a:t>
            </a:r>
            <a:endParaRPr sz="1400"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Fewer participants in Coastal Lowcountry and Pee Dee regions reflect smaller populations and less visible organizations</a:t>
            </a:r>
            <a:endParaRPr sz="1400" dirty="0">
              <a:solidFill>
                <a:schemeClr val="dk1"/>
              </a:solidFill>
            </a:endParaRPr>
          </a:p>
          <a:p>
            <a:pPr marL="914400" lvl="1" indent="-298450" algn="l" rtl="0">
              <a:spcBef>
                <a:spcPts val="0"/>
              </a:spcBef>
              <a:spcAft>
                <a:spcPts val="0"/>
              </a:spcAft>
              <a:buClr>
                <a:schemeClr val="dk1"/>
              </a:buClr>
              <a:buSzPts val="1100"/>
              <a:buChar char="○"/>
            </a:pPr>
            <a:r>
              <a:rPr lang="en" sz="1400" dirty="0">
                <a:solidFill>
                  <a:schemeClr val="dk1"/>
                </a:solidFill>
              </a:rPr>
              <a:t>Charleston </a:t>
            </a:r>
            <a:r>
              <a:rPr lang="en-US" sz="1400" dirty="0">
                <a:solidFill>
                  <a:schemeClr val="dk1"/>
                </a:solidFill>
              </a:rPr>
              <a:t>has an active, visible LGBTQ+ population, but did not participate in interviews</a:t>
            </a:r>
            <a:endParaRPr sz="1400"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While most participants identified as lesbian and gay, they used other labels to describe sexualities and gender identities</a:t>
            </a:r>
            <a:endParaRPr sz="1400" dirty="0">
              <a:solidFill>
                <a:schemeClr val="dk1"/>
              </a:solidFill>
            </a:endParaRPr>
          </a:p>
          <a:p>
            <a:pPr marL="914400" lvl="1" indent="-298450" algn="l" rtl="0">
              <a:spcBef>
                <a:spcPts val="0"/>
              </a:spcBef>
              <a:spcAft>
                <a:spcPts val="0"/>
              </a:spcAft>
              <a:buClr>
                <a:schemeClr val="dk1"/>
              </a:buClr>
              <a:buSzPts val="1100"/>
              <a:buChar char="○"/>
            </a:pPr>
            <a:r>
              <a:rPr lang="en" sz="1400" dirty="0">
                <a:solidFill>
                  <a:schemeClr val="dk1"/>
                </a:solidFill>
              </a:rPr>
              <a:t>Denotes inability of umbrella labels like LGBTQ+ to capture multiplicity and fluidity of participant identities</a:t>
            </a:r>
            <a:endParaRPr sz="1400" dirty="0">
              <a:solidFill>
                <a:schemeClr val="dk1"/>
              </a:solidFill>
            </a:endParaRPr>
          </a:p>
        </p:txBody>
      </p:sp>
    </p:spTree>
    <p:extLst>
      <p:ext uri="{BB962C8B-B14F-4D97-AF65-F5344CB8AC3E}">
        <p14:creationId xmlns:p14="http://schemas.microsoft.com/office/powerpoint/2010/main" val="423792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Rather than show you conceptual models, I have a few examples of participants’ information worlds maps, so you can see the participants’ thoughts and own ideas, rather than our interpretation of them.</a:t>
            </a:r>
          </a:p>
          <a:p>
            <a:pPr marL="171450" indent="-171450">
              <a:buFontTx/>
              <a:buChar char="-"/>
            </a:pPr>
            <a:r>
              <a:rPr lang="en-US" dirty="0"/>
              <a:t>This map is from Vada, a white, young adult lesbian who uses she/her pronouns. She serves as a local LGBTQ+ youth group leader. </a:t>
            </a:r>
          </a:p>
          <a:p>
            <a:pPr marL="171450" indent="-171450">
              <a:buFontTx/>
              <a:buChar char="-"/>
            </a:pPr>
            <a:r>
              <a:rPr lang="en-US" dirty="0"/>
              <a:t>When asked about her information map, she decided to fixate on what helps and what does not help, both of which are depicted in the two lists</a:t>
            </a:r>
          </a:p>
          <a:p>
            <a:pPr marL="171450" indent="-171450">
              <a:buFontTx/>
              <a:buChar char="-"/>
            </a:pPr>
            <a:r>
              <a:rPr lang="en-US" dirty="0"/>
              <a:t>Read list</a:t>
            </a:r>
          </a:p>
          <a:p>
            <a:pPr marL="171450" indent="-171450">
              <a:buFontTx/>
              <a:buChar char="-"/>
            </a:pPr>
            <a:r>
              <a:rPr lang="en-US" dirty="0"/>
              <a:t>To expand on her map (next slide)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463611F-43D4-D24B-ADCC-953927201355}" type="slidenum">
              <a:rPr lang="en-US" smtClean="0"/>
              <a:t>9</a:t>
            </a:fld>
            <a:endParaRPr lang="en-US"/>
          </a:p>
        </p:txBody>
      </p:sp>
    </p:spTree>
    <p:extLst>
      <p:ext uri="{BB962C8B-B14F-4D97-AF65-F5344CB8AC3E}">
        <p14:creationId xmlns:p14="http://schemas.microsoft.com/office/powerpoint/2010/main" val="261816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9/9/20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009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9/9/20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9/9/20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9/9/20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9/9/20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9/9/20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9/9/20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9/9/20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9/9/20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9/9/20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tiff"/></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hyperlink" Target="https://williamsinstitute.law.ucla.edu/wp-content/uploads/South-Carolina-fact-sheet.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hyperlink" Target="https://www.healthypeople.gov/2020/topics-objectives/topic/lesbian-gay-bisexual-and-transgender-health#2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863610" y="584743"/>
            <a:ext cx="7016358" cy="4880519"/>
          </a:xfrm>
          <a:prstGeom prst="rect">
            <a:avLst/>
          </a:prstGeom>
          <a:noFill/>
          <a:ln>
            <a:noFill/>
          </a:ln>
        </p:spPr>
        <p:txBody>
          <a:bodyPr spcFirstLastPara="1" vert="horz" wrap="square" lIns="91425" tIns="91425" rIns="91425" bIns="91425" rtlCol="0" anchor="ctr" anchorCtr="0">
            <a:normAutofit/>
          </a:bodyPr>
          <a:lstStyle/>
          <a:p>
            <a:r>
              <a:rPr lang="en-US" b="1" dirty="0">
                <a:solidFill>
                  <a:schemeClr val="tx1"/>
                </a:solidFill>
              </a:rPr>
              <a:t>Understanding the Health Information Practices of LGBTQ+ Communities to Improve Medical Librarian Services</a:t>
            </a:r>
            <a:endParaRPr lang="en-US" sz="3200" dirty="0">
              <a:solidFill>
                <a:schemeClr val="tx1"/>
              </a:solidFill>
            </a:endParaRPr>
          </a:p>
        </p:txBody>
      </p:sp>
      <p:pic>
        <p:nvPicPr>
          <p:cNvPr id="2" name="Picture 1" descr="Vanessa L. Kitzie">
            <a:extLst>
              <a:ext uri="{FF2B5EF4-FFF2-40B4-BE49-F238E27FC236}">
                <a16:creationId xmlns:a16="http://schemas.microsoft.com/office/drawing/2014/main" id="{3093B03C-1952-2B4A-BC05-075F61963BFA}"/>
              </a:ext>
            </a:extLst>
          </p:cNvPr>
          <p:cNvPicPr>
            <a:picLocks noChangeAspect="1"/>
          </p:cNvPicPr>
          <p:nvPr/>
        </p:nvPicPr>
        <p:blipFill rotWithShape="1">
          <a:blip r:embed="rId3"/>
          <a:srcRect b="12091"/>
          <a:stretch/>
        </p:blipFill>
        <p:spPr>
          <a:xfrm>
            <a:off x="1149927" y="857034"/>
            <a:ext cx="1345241" cy="1393974"/>
          </a:xfrm>
          <a:prstGeom prst="rect">
            <a:avLst/>
          </a:prstGeom>
        </p:spPr>
      </p:pic>
      <p:pic>
        <p:nvPicPr>
          <p:cNvPr id="3" name="Picture 2" descr="Travis L. Wagner">
            <a:extLst>
              <a:ext uri="{FF2B5EF4-FFF2-40B4-BE49-F238E27FC236}">
                <a16:creationId xmlns:a16="http://schemas.microsoft.com/office/drawing/2014/main" id="{EBB2EA6D-AB92-474F-8C3E-EDB32D0C5E82}"/>
              </a:ext>
            </a:extLst>
          </p:cNvPr>
          <p:cNvPicPr>
            <a:picLocks noChangeAspect="1"/>
          </p:cNvPicPr>
          <p:nvPr/>
        </p:nvPicPr>
        <p:blipFill>
          <a:blip r:embed="rId4"/>
          <a:stretch>
            <a:fillRect/>
          </a:stretch>
        </p:blipFill>
        <p:spPr>
          <a:xfrm>
            <a:off x="1150152" y="2464161"/>
            <a:ext cx="1345016" cy="1393974"/>
          </a:xfrm>
          <a:prstGeom prst="rect">
            <a:avLst/>
          </a:prstGeom>
        </p:spPr>
      </p:pic>
      <p:pic>
        <p:nvPicPr>
          <p:cNvPr id="4" name="Picture 3" descr="Nick Vera">
            <a:extLst>
              <a:ext uri="{FF2B5EF4-FFF2-40B4-BE49-F238E27FC236}">
                <a16:creationId xmlns:a16="http://schemas.microsoft.com/office/drawing/2014/main" id="{4715825C-A522-FC46-8290-1BF4EDDA0917}"/>
              </a:ext>
            </a:extLst>
          </p:cNvPr>
          <p:cNvPicPr>
            <a:picLocks noChangeAspect="1"/>
          </p:cNvPicPr>
          <p:nvPr/>
        </p:nvPicPr>
        <p:blipFill>
          <a:blip r:embed="rId5"/>
          <a:stretch>
            <a:fillRect/>
          </a:stretch>
        </p:blipFill>
        <p:spPr>
          <a:xfrm>
            <a:off x="1101194" y="4071288"/>
            <a:ext cx="1393974" cy="1393974"/>
          </a:xfrm>
          <a:prstGeom prst="rect">
            <a:avLst/>
          </a:prstGeom>
        </p:spPr>
      </p:pic>
      <p:sp>
        <p:nvSpPr>
          <p:cNvPr id="6" name="TextBox 5">
            <a:extLst>
              <a:ext uri="{FF2B5EF4-FFF2-40B4-BE49-F238E27FC236}">
                <a16:creationId xmlns:a16="http://schemas.microsoft.com/office/drawing/2014/main" id="{31A52195-9AA4-774E-968B-B37F15009664}"/>
              </a:ext>
            </a:extLst>
          </p:cNvPr>
          <p:cNvSpPr txBox="1"/>
          <p:nvPr/>
        </p:nvSpPr>
        <p:spPr>
          <a:xfrm>
            <a:off x="2799283" y="1230855"/>
            <a:ext cx="2064327" cy="677108"/>
          </a:xfrm>
          <a:prstGeom prst="rect">
            <a:avLst/>
          </a:prstGeom>
          <a:noFill/>
        </p:spPr>
        <p:txBody>
          <a:bodyPr wrap="square" rtlCol="0">
            <a:spAutoFit/>
          </a:bodyPr>
          <a:lstStyle/>
          <a:p>
            <a:pPr algn="ctr"/>
            <a:r>
              <a:rPr lang="en-US" sz="1900" dirty="0"/>
              <a:t>Vanessa L. </a:t>
            </a:r>
            <a:r>
              <a:rPr lang="en-US" sz="1900" dirty="0" err="1"/>
              <a:t>Kitzie</a:t>
            </a:r>
            <a:r>
              <a:rPr lang="en-US" sz="1900" dirty="0"/>
              <a:t> </a:t>
            </a:r>
          </a:p>
          <a:p>
            <a:pPr algn="ctr"/>
            <a:r>
              <a:rPr lang="en-US" sz="1900" dirty="0"/>
              <a:t>@</a:t>
            </a:r>
            <a:r>
              <a:rPr lang="en-US" sz="1900" dirty="0" err="1"/>
              <a:t>vkitzie</a:t>
            </a:r>
            <a:endParaRPr lang="en-US" sz="1900" dirty="0"/>
          </a:p>
        </p:txBody>
      </p:sp>
      <p:sp>
        <p:nvSpPr>
          <p:cNvPr id="7" name="TextBox 6">
            <a:extLst>
              <a:ext uri="{FF2B5EF4-FFF2-40B4-BE49-F238E27FC236}">
                <a16:creationId xmlns:a16="http://schemas.microsoft.com/office/drawing/2014/main" id="{84311471-C5D1-2745-8C31-A7ED4E1F9CC9}"/>
              </a:ext>
            </a:extLst>
          </p:cNvPr>
          <p:cNvSpPr txBox="1"/>
          <p:nvPr/>
        </p:nvSpPr>
        <p:spPr>
          <a:xfrm>
            <a:off x="2799281" y="2781261"/>
            <a:ext cx="2064327" cy="969496"/>
          </a:xfrm>
          <a:prstGeom prst="rect">
            <a:avLst/>
          </a:prstGeom>
          <a:noFill/>
        </p:spPr>
        <p:txBody>
          <a:bodyPr wrap="square" rtlCol="0">
            <a:spAutoFit/>
          </a:bodyPr>
          <a:lstStyle/>
          <a:p>
            <a:pPr algn="ctr"/>
            <a:r>
              <a:rPr lang="en-US" sz="1900" dirty="0">
                <a:solidFill>
                  <a:srgbClr val="FFFFFF"/>
                </a:solidFill>
              </a:rPr>
              <a:t>Travis L. Wagner</a:t>
            </a:r>
          </a:p>
          <a:p>
            <a:pPr algn="ctr"/>
            <a:r>
              <a:rPr lang="en-US" sz="1900" dirty="0">
                <a:solidFill>
                  <a:srgbClr val="FFFFFF"/>
                </a:solidFill>
              </a:rPr>
              <a:t>@</a:t>
            </a:r>
            <a:r>
              <a:rPr lang="en-US" sz="1900" dirty="0" err="1">
                <a:solidFill>
                  <a:srgbClr val="FFFFFF"/>
                </a:solidFill>
              </a:rPr>
              <a:t>trlwagner</a:t>
            </a:r>
            <a:endParaRPr lang="en-US" sz="1900" dirty="0">
              <a:solidFill>
                <a:srgbClr val="FFFFFF"/>
              </a:solidFill>
            </a:endParaRPr>
          </a:p>
          <a:p>
            <a:endParaRPr lang="en-US" sz="1900" dirty="0"/>
          </a:p>
        </p:txBody>
      </p:sp>
      <p:sp>
        <p:nvSpPr>
          <p:cNvPr id="12" name="TextBox 11">
            <a:extLst>
              <a:ext uri="{FF2B5EF4-FFF2-40B4-BE49-F238E27FC236}">
                <a16:creationId xmlns:a16="http://schemas.microsoft.com/office/drawing/2014/main" id="{6FADD1B9-4E9C-A34A-A0F1-0D03E4B23A2F}"/>
              </a:ext>
            </a:extLst>
          </p:cNvPr>
          <p:cNvSpPr txBox="1"/>
          <p:nvPr/>
        </p:nvSpPr>
        <p:spPr>
          <a:xfrm>
            <a:off x="2799281" y="4137333"/>
            <a:ext cx="2064327" cy="1261884"/>
          </a:xfrm>
          <a:prstGeom prst="rect">
            <a:avLst/>
          </a:prstGeom>
          <a:noFill/>
        </p:spPr>
        <p:txBody>
          <a:bodyPr wrap="square" rtlCol="0">
            <a:spAutoFit/>
          </a:bodyPr>
          <a:lstStyle/>
          <a:p>
            <a:pPr>
              <a:buClr>
                <a:schemeClr val="dk1"/>
              </a:buClr>
              <a:buSzPts val="1100"/>
            </a:pPr>
            <a:endParaRPr lang="en-US" sz="1900" dirty="0">
              <a:solidFill>
                <a:srgbClr val="FFFFFF"/>
              </a:solidFill>
            </a:endParaRPr>
          </a:p>
          <a:p>
            <a:pPr algn="ctr"/>
            <a:r>
              <a:rPr lang="en-US" sz="1900" dirty="0">
                <a:solidFill>
                  <a:srgbClr val="FFFFFF"/>
                </a:solidFill>
              </a:rPr>
              <a:t>A. Nick Vera</a:t>
            </a:r>
          </a:p>
          <a:p>
            <a:pPr algn="ctr"/>
            <a:r>
              <a:rPr lang="en-US" sz="1900" dirty="0">
                <a:solidFill>
                  <a:srgbClr val="FFFFFF"/>
                </a:solidFill>
              </a:rPr>
              <a:t>@nickvera22</a:t>
            </a:r>
          </a:p>
          <a:p>
            <a:endParaRPr lang="en-US" sz="1900" dirty="0"/>
          </a:p>
        </p:txBody>
      </p:sp>
      <p:grpSp>
        <p:nvGrpSpPr>
          <p:cNvPr id="9" name="Group 8">
            <a:extLst>
              <a:ext uri="{FF2B5EF4-FFF2-40B4-BE49-F238E27FC236}">
                <a16:creationId xmlns:a16="http://schemas.microsoft.com/office/drawing/2014/main" id="{B4291223-2321-9742-B4D7-3B6CE17EC05E}"/>
              </a:ext>
              <a:ext uri="{C183D7F6-B498-43B3-948B-1728B52AA6E4}">
                <adec:decorative xmlns:adec="http://schemas.microsoft.com/office/drawing/2017/decorative" val="1"/>
              </a:ext>
            </a:extLst>
          </p:cNvPr>
          <p:cNvGrpSpPr/>
          <p:nvPr/>
        </p:nvGrpSpPr>
        <p:grpSpPr>
          <a:xfrm>
            <a:off x="9068896" y="6193272"/>
            <a:ext cx="2811072" cy="664728"/>
            <a:chOff x="7777792" y="6201948"/>
            <a:chExt cx="2811072" cy="664728"/>
          </a:xfrm>
        </p:grpSpPr>
        <p:pic>
          <p:nvPicPr>
            <p:cNvPr id="10" name="Picture 9">
              <a:extLst>
                <a:ext uri="{FF2B5EF4-FFF2-40B4-BE49-F238E27FC236}">
                  <a16:creationId xmlns:a16="http://schemas.microsoft.com/office/drawing/2014/main" id="{ED0E738F-6DDB-FF4E-89F4-074BDE8C17D7}"/>
                </a:ext>
              </a:extLst>
            </p:cNvPr>
            <p:cNvPicPr>
              <a:picLocks noChangeAspect="1"/>
            </p:cNvPicPr>
            <p:nvPr/>
          </p:nvPicPr>
          <p:blipFill>
            <a:blip r:embed="rId6"/>
            <a:stretch>
              <a:fillRect/>
            </a:stretch>
          </p:blipFill>
          <p:spPr>
            <a:xfrm>
              <a:off x="7777792" y="6201948"/>
              <a:ext cx="1462401" cy="664728"/>
            </a:xfrm>
            <a:prstGeom prst="rect">
              <a:avLst/>
            </a:prstGeom>
          </p:spPr>
        </p:pic>
        <p:pic>
          <p:nvPicPr>
            <p:cNvPr id="11" name="Picture 10" descr="logos">
              <a:extLst>
                <a:ext uri="{FF2B5EF4-FFF2-40B4-BE49-F238E27FC236}">
                  <a16:creationId xmlns:a16="http://schemas.microsoft.com/office/drawing/2014/main" id="{272DFAE8-3B89-EE48-8823-ABC91AF819D4}"/>
                </a:ext>
              </a:extLst>
            </p:cNvPr>
            <p:cNvPicPr>
              <a:picLocks noChangeAspect="1"/>
            </p:cNvPicPr>
            <p:nvPr/>
          </p:nvPicPr>
          <p:blipFill>
            <a:blip r:embed="rId7"/>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3061222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F9ABD-1DAA-6C4C-B980-DEB836F897E5}"/>
              </a:ext>
            </a:extLst>
          </p:cNvPr>
          <p:cNvSpPr>
            <a:spLocks noGrp="1"/>
          </p:cNvSpPr>
          <p:nvPr>
            <p:ph type="title"/>
          </p:nvPr>
        </p:nvSpPr>
        <p:spPr>
          <a:xfrm>
            <a:off x="2231136" y="159898"/>
            <a:ext cx="7634759" cy="658249"/>
          </a:xfrm>
          <a:solidFill>
            <a:srgbClr val="FFFFFF">
              <a:alpha val="10000"/>
            </a:srgbClr>
          </a:solidFill>
          <a:ln>
            <a:solidFill>
              <a:schemeClr val="tx1"/>
            </a:solidFill>
          </a:ln>
        </p:spPr>
        <p:txBody>
          <a:bodyPr vert="horz" lIns="182880" tIns="182880" rIns="182880" bIns="182880" rtlCol="0" anchor="ctr">
            <a:normAutofit fontScale="90000"/>
          </a:bodyPr>
          <a:lstStyle/>
          <a:p>
            <a:pPr>
              <a:spcBef>
                <a:spcPct val="0"/>
              </a:spcBef>
            </a:pPr>
            <a:r>
              <a:rPr lang="en-US" kern="1200" cap="all" spc="200" baseline="0" dirty="0">
                <a:solidFill>
                  <a:schemeClr val="tx1"/>
                </a:solidFill>
                <a:latin typeface="+mj-lt"/>
                <a:ea typeface="+mj-ea"/>
                <a:cs typeface="+mj-cs"/>
              </a:rPr>
              <a:t>Vada’s Quote</a:t>
            </a:r>
          </a:p>
        </p:txBody>
      </p:sp>
      <p:sp>
        <p:nvSpPr>
          <p:cNvPr id="3" name="Text Placeholder 2">
            <a:extLst>
              <a:ext uri="{FF2B5EF4-FFF2-40B4-BE49-F238E27FC236}">
                <a16:creationId xmlns:a16="http://schemas.microsoft.com/office/drawing/2014/main" id="{6593F8DE-94BA-8D47-AA38-0D527C1B8126}"/>
              </a:ext>
            </a:extLst>
          </p:cNvPr>
          <p:cNvSpPr>
            <a:spLocks noGrp="1"/>
          </p:cNvSpPr>
          <p:nvPr>
            <p:ph type="body" idx="1"/>
          </p:nvPr>
        </p:nvSpPr>
        <p:spPr>
          <a:xfrm>
            <a:off x="1219521" y="1123505"/>
            <a:ext cx="9752958" cy="5373547"/>
          </a:xfrm>
        </p:spPr>
        <p:txBody>
          <a:bodyPr vert="horz" lIns="91440" tIns="45720" rIns="91440" bIns="45720" rtlCol="0">
            <a:noAutofit/>
          </a:bodyPr>
          <a:lstStyle/>
          <a:p>
            <a:pPr marL="228589" indent="0" algn="ctr">
              <a:lnSpc>
                <a:spcPct val="90000"/>
              </a:lnSpc>
              <a:spcBef>
                <a:spcPts val="1000"/>
              </a:spcBef>
              <a:buNone/>
            </a:pPr>
            <a:r>
              <a:rPr lang="en-US" sz="2000" dirty="0"/>
              <a:t>“There aren't many doctors who are willing to listen.  And there aren't many therapists that we know of who are good therapists,  A, and B, willing and capable of treating complex LGBT issues. Because they are complex. They're different from another standard […] It's different than treating somebody who is straight because the issues […] might be the same in diagnosis, but they're different in causation. So depression from somebody who's LGBT might be because their family has rejected them.  Whereas someone who's straight might have depression because their dog died.  That's very different.  And trying to treat it is going to be very different. So that seems to be a problem.  And there's just not a lot of resources because a lot of LGBT people live in poverty.  And a lot of LGBT people do not have access to a regular health care. So things like they can't get access to regular STI or STD testing, which is why popup clinics are so important. They can't get the treatment that they need all the time […] Especially the youth.  And then trans women, I find especially […] but trans men have this issue, too, but trans women especially, I feel, have to find alternative ways to get their hormones because there's very few […] trans women have a harder time passing, usually, then trans men.  And they're desperate to be on hormones because it changes things.  And when doctors aren't willing to prescribe it because they don't understand, it can make it very challenging for them.”</a:t>
            </a:r>
          </a:p>
        </p:txBody>
      </p:sp>
      <p:grpSp>
        <p:nvGrpSpPr>
          <p:cNvPr id="5" name="Group 4">
            <a:extLst>
              <a:ext uri="{FF2B5EF4-FFF2-40B4-BE49-F238E27FC236}">
                <a16:creationId xmlns:a16="http://schemas.microsoft.com/office/drawing/2014/main" id="{484004A9-2F56-414B-ADF3-7D5382965C92}"/>
              </a:ext>
              <a:ext uri="{C183D7F6-B498-43B3-948B-1728B52AA6E4}">
                <adec:decorative xmlns:adec="http://schemas.microsoft.com/office/drawing/2017/decorative" val="1"/>
              </a:ext>
            </a:extLst>
          </p:cNvPr>
          <p:cNvGrpSpPr/>
          <p:nvPr/>
        </p:nvGrpSpPr>
        <p:grpSpPr>
          <a:xfrm>
            <a:off x="8771168" y="6193272"/>
            <a:ext cx="2811072" cy="664728"/>
            <a:chOff x="7777792" y="6201948"/>
            <a:chExt cx="2811072" cy="664728"/>
          </a:xfrm>
        </p:grpSpPr>
        <p:pic>
          <p:nvPicPr>
            <p:cNvPr id="6" name="Picture 5">
              <a:extLst>
                <a:ext uri="{FF2B5EF4-FFF2-40B4-BE49-F238E27FC236}">
                  <a16:creationId xmlns:a16="http://schemas.microsoft.com/office/drawing/2014/main" id="{0A93B32C-C84C-FC49-BD9B-F45D8A74814A}"/>
                </a:ext>
              </a:extLst>
            </p:cNvPr>
            <p:cNvPicPr>
              <a:picLocks noChangeAspect="1"/>
            </p:cNvPicPr>
            <p:nvPr/>
          </p:nvPicPr>
          <p:blipFill>
            <a:blip r:embed="rId3"/>
            <a:stretch>
              <a:fillRect/>
            </a:stretch>
          </p:blipFill>
          <p:spPr>
            <a:xfrm>
              <a:off x="7777792" y="6201948"/>
              <a:ext cx="1462401" cy="664728"/>
            </a:xfrm>
            <a:prstGeom prst="rect">
              <a:avLst/>
            </a:prstGeom>
          </p:spPr>
        </p:pic>
        <p:pic>
          <p:nvPicPr>
            <p:cNvPr id="7" name="Picture 6">
              <a:extLst>
                <a:ext uri="{FF2B5EF4-FFF2-40B4-BE49-F238E27FC236}">
                  <a16:creationId xmlns:a16="http://schemas.microsoft.com/office/drawing/2014/main" id="{9CFBB700-915B-334D-B49F-FB3A85F3B815}"/>
                </a:ext>
              </a:extLst>
            </p:cNvPr>
            <p:cNvPicPr>
              <a:picLocks noChangeAspect="1"/>
            </p:cNvPicPr>
            <p:nvPr/>
          </p:nvPicPr>
          <p:blipFill>
            <a:blip r:embed="rId4"/>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122476897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F9ABD-1DAA-6C4C-B980-DEB836F897E5}"/>
              </a:ext>
            </a:extLst>
          </p:cNvPr>
          <p:cNvSpPr>
            <a:spLocks noGrp="1"/>
          </p:cNvSpPr>
          <p:nvPr>
            <p:ph type="title"/>
          </p:nvPr>
        </p:nvSpPr>
        <p:spPr>
          <a:xfrm>
            <a:off x="643468" y="820010"/>
            <a:ext cx="3415288" cy="3212654"/>
          </a:xfrm>
          <a:prstGeom prst="flowChartDocument">
            <a:avLst/>
          </a:prstGeom>
          <a:noFill/>
          <a:ln>
            <a:solidFill>
              <a:schemeClr val="bg1"/>
            </a:solidFill>
          </a:ln>
        </p:spPr>
        <p:txBody>
          <a:bodyPr vert="horz" lIns="274320" tIns="182880" rIns="274320" bIns="182880" rtlCol="0" anchor="ctr" anchorCtr="1">
            <a:normAutofit/>
          </a:bodyPr>
          <a:lstStyle/>
          <a:p>
            <a:pPr>
              <a:spcBef>
                <a:spcPct val="0"/>
              </a:spcBef>
            </a:pPr>
            <a:r>
              <a:rPr lang="en-US" sz="2900" dirty="0">
                <a:solidFill>
                  <a:schemeClr val="bg1"/>
                </a:solidFill>
              </a:rPr>
              <a:t>Jake Hartwell’s Map</a:t>
            </a:r>
          </a:p>
        </p:txBody>
      </p:sp>
      <p:pic>
        <p:nvPicPr>
          <p:cNvPr id="7" name="Picture 6" descr="A picture containing text, whiteboard&#10;">
            <a:extLst>
              <a:ext uri="{FF2B5EF4-FFF2-40B4-BE49-F238E27FC236}">
                <a16:creationId xmlns:a16="http://schemas.microsoft.com/office/drawing/2014/main" id="{4E260644-05C3-0B41-884F-9AD8FCC6E095}"/>
              </a:ext>
            </a:extLst>
          </p:cNvPr>
          <p:cNvPicPr>
            <a:picLocks noChangeAspect="1"/>
          </p:cNvPicPr>
          <p:nvPr/>
        </p:nvPicPr>
        <p:blipFill>
          <a:blip r:embed="rId3"/>
          <a:stretch>
            <a:fillRect/>
          </a:stretch>
        </p:blipFill>
        <p:spPr>
          <a:xfrm>
            <a:off x="5417480" y="643467"/>
            <a:ext cx="6011334" cy="5410199"/>
          </a:xfrm>
          <a:prstGeom prst="rect">
            <a:avLst/>
          </a:prstGeom>
        </p:spPr>
      </p:pic>
      <p:grpSp>
        <p:nvGrpSpPr>
          <p:cNvPr id="6" name="Group 5">
            <a:extLst>
              <a:ext uri="{FF2B5EF4-FFF2-40B4-BE49-F238E27FC236}">
                <a16:creationId xmlns:a16="http://schemas.microsoft.com/office/drawing/2014/main" id="{C3364471-A79B-3548-B610-FCE640E7A1F4}"/>
              </a:ext>
              <a:ext uri="{C183D7F6-B498-43B3-948B-1728B52AA6E4}">
                <adec:decorative xmlns:adec="http://schemas.microsoft.com/office/drawing/2017/decorative" val="1"/>
              </a:ext>
            </a:extLst>
          </p:cNvPr>
          <p:cNvGrpSpPr/>
          <p:nvPr/>
        </p:nvGrpSpPr>
        <p:grpSpPr>
          <a:xfrm>
            <a:off x="8924420" y="6123469"/>
            <a:ext cx="2811072" cy="664728"/>
            <a:chOff x="7777792" y="6201948"/>
            <a:chExt cx="2811072" cy="664728"/>
          </a:xfrm>
        </p:grpSpPr>
        <p:pic>
          <p:nvPicPr>
            <p:cNvPr id="8" name="Picture 7">
              <a:extLst>
                <a:ext uri="{FF2B5EF4-FFF2-40B4-BE49-F238E27FC236}">
                  <a16:creationId xmlns:a16="http://schemas.microsoft.com/office/drawing/2014/main" id="{5F0E212E-B076-6644-894D-642B4BC6E511}"/>
                </a:ext>
              </a:extLst>
            </p:cNvPr>
            <p:cNvPicPr>
              <a:picLocks noChangeAspect="1"/>
            </p:cNvPicPr>
            <p:nvPr/>
          </p:nvPicPr>
          <p:blipFill>
            <a:blip r:embed="rId4"/>
            <a:stretch>
              <a:fillRect/>
            </a:stretch>
          </p:blipFill>
          <p:spPr>
            <a:xfrm>
              <a:off x="7777792" y="6201948"/>
              <a:ext cx="1462401" cy="664728"/>
            </a:xfrm>
            <a:prstGeom prst="rect">
              <a:avLst/>
            </a:prstGeom>
          </p:spPr>
        </p:pic>
        <p:pic>
          <p:nvPicPr>
            <p:cNvPr id="9" name="Picture 8">
              <a:extLst>
                <a:ext uri="{FF2B5EF4-FFF2-40B4-BE49-F238E27FC236}">
                  <a16:creationId xmlns:a16="http://schemas.microsoft.com/office/drawing/2014/main" id="{F0AA6EF7-0C9D-4E48-A04C-BEFB5BE5235F}"/>
                </a:ext>
              </a:extLst>
            </p:cNvPr>
            <p:cNvPicPr>
              <a:picLocks noChangeAspect="1"/>
            </p:cNvPicPr>
            <p:nvPr/>
          </p:nvPicPr>
          <p:blipFill>
            <a:blip r:embed="rId5"/>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1284775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F9ABD-1DAA-6C4C-B980-DEB836F897E5}"/>
              </a:ext>
            </a:extLst>
          </p:cNvPr>
          <p:cNvSpPr>
            <a:spLocks noGrp="1"/>
          </p:cNvSpPr>
          <p:nvPr>
            <p:ph type="title"/>
          </p:nvPr>
        </p:nvSpPr>
        <p:spPr>
          <a:xfrm>
            <a:off x="2231136" y="130302"/>
            <a:ext cx="7729728" cy="1188720"/>
          </a:xfrm>
          <a:solidFill>
            <a:srgbClr val="FFFFFF">
              <a:alpha val="10000"/>
            </a:srgbClr>
          </a:solidFill>
          <a:ln>
            <a:solidFill>
              <a:schemeClr val="tx1"/>
            </a:solidFill>
          </a:ln>
        </p:spPr>
        <p:txBody>
          <a:bodyPr vert="horz" lIns="182880" tIns="182880" rIns="182880" bIns="182880" rtlCol="0" anchor="ctr">
            <a:normAutofit/>
          </a:bodyPr>
          <a:lstStyle/>
          <a:p>
            <a:pPr>
              <a:spcBef>
                <a:spcPct val="0"/>
              </a:spcBef>
            </a:pPr>
            <a:r>
              <a:rPr lang="en-US" sz="2800" kern="1200" cap="all" spc="200" baseline="0" dirty="0">
                <a:solidFill>
                  <a:schemeClr val="tx1"/>
                </a:solidFill>
                <a:latin typeface="+mj-lt"/>
                <a:ea typeface="+mj-ea"/>
                <a:cs typeface="+mj-cs"/>
              </a:rPr>
              <a:t>Jake Hartwell</a:t>
            </a:r>
            <a:r>
              <a:rPr lang="en-US" dirty="0">
                <a:solidFill>
                  <a:schemeClr val="tx1"/>
                </a:solidFill>
              </a:rPr>
              <a:t>’s </a:t>
            </a:r>
            <a:r>
              <a:rPr lang="en-US" sz="2800" kern="1200" cap="all" spc="200" baseline="0" dirty="0">
                <a:solidFill>
                  <a:schemeClr val="tx1"/>
                </a:solidFill>
                <a:latin typeface="+mj-lt"/>
                <a:ea typeface="+mj-ea"/>
                <a:cs typeface="+mj-cs"/>
              </a:rPr>
              <a:t>Quote</a:t>
            </a:r>
          </a:p>
        </p:txBody>
      </p:sp>
      <p:sp>
        <p:nvSpPr>
          <p:cNvPr id="3" name="Text Placeholder 2">
            <a:extLst>
              <a:ext uri="{FF2B5EF4-FFF2-40B4-BE49-F238E27FC236}">
                <a16:creationId xmlns:a16="http://schemas.microsoft.com/office/drawing/2014/main" id="{6593F8DE-94BA-8D47-AA38-0D527C1B8126}"/>
              </a:ext>
            </a:extLst>
          </p:cNvPr>
          <p:cNvSpPr>
            <a:spLocks noGrp="1"/>
          </p:cNvSpPr>
          <p:nvPr>
            <p:ph type="body" idx="1"/>
          </p:nvPr>
        </p:nvSpPr>
        <p:spPr>
          <a:xfrm>
            <a:off x="1268083" y="1577858"/>
            <a:ext cx="9824638" cy="5021306"/>
          </a:xfrm>
        </p:spPr>
        <p:txBody>
          <a:bodyPr vert="horz" lIns="91440" tIns="45720" rIns="91440" bIns="45720" rtlCol="0">
            <a:normAutofit/>
          </a:bodyPr>
          <a:lstStyle/>
          <a:p>
            <a:pPr marL="228589" indent="0" algn="ctr">
              <a:spcBef>
                <a:spcPts val="1000"/>
              </a:spcBef>
              <a:buNone/>
            </a:pPr>
            <a:r>
              <a:rPr lang="en-US" dirty="0"/>
              <a:t>“[STATE] ranks one of the worst in just health care in general and how people receive health care and people wanting to receive health care.  And one of the challenging things is that people have a hard time wanting to get access to things, or people have a hard time wanting to seek services because of all these barriers to access. Lack of insurance, lack of knowledge about what it is that's making them sick. Sometimes it's transportation. Sometimes it's provider bias. I work with a lot of amazing doctors and nurses. I also work with a lot of judgmental doctors and nurses”</a:t>
            </a:r>
          </a:p>
          <a:p>
            <a:pPr marL="228589" indent="0" algn="ctr">
              <a:spcBef>
                <a:spcPts val="1000"/>
              </a:spcBef>
              <a:buNone/>
            </a:pPr>
            <a:r>
              <a:rPr lang="en-US" dirty="0"/>
              <a:t>“The issues I found in provider bias is that quite a few doctors I work with tend to be kind of a little bit more judgmental when it comes to LGBTQ population. In particular, is that every LGBTQ person, they order HIV test on, and many of them asked them if they have HIV.  Typically, when a patient comes in, we ask that as part of our assessment, but not everyone gets that ordered. If a patient says, "I don't know. I've been tested," or, "I want to get tested," usually, we order it, but if they say, "No. I get tested regularly," or like, "I'm not sexually active," or whatever, we don't necessarily do that.  And so, for me, that's an example of bias because in my mind, if you are ordering these tests for the LGBTQ population, you should order this test for everyone. I don't think that that's an okay practice to do, and again […], but there are some providers I kind of scratch my head when it comes to that because I'm like, "Just because someone is LGBTQ, doesn't mean they have HIV."</a:t>
            </a:r>
          </a:p>
        </p:txBody>
      </p:sp>
    </p:spTree>
    <p:extLst>
      <p:ext uri="{BB962C8B-B14F-4D97-AF65-F5344CB8AC3E}">
        <p14:creationId xmlns:p14="http://schemas.microsoft.com/office/powerpoint/2010/main" val="283346252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9ABD-1DAA-6C4C-B980-DEB836F897E5}"/>
              </a:ext>
            </a:extLst>
          </p:cNvPr>
          <p:cNvSpPr>
            <a:spLocks noGrp="1"/>
          </p:cNvSpPr>
          <p:nvPr>
            <p:ph type="title"/>
          </p:nvPr>
        </p:nvSpPr>
        <p:spPr>
          <a:xfrm>
            <a:off x="834511" y="2286000"/>
            <a:ext cx="2286000" cy="2286000"/>
          </a:xfrm>
          <a:prstGeom prst="flowChartDocument">
            <a:avLst/>
          </a:prstGeom>
          <a:solidFill>
            <a:schemeClr val="accent2">
              <a:lumMod val="75000"/>
            </a:schemeClr>
          </a:solidFill>
          <a:ln>
            <a:noFill/>
          </a:ln>
        </p:spPr>
        <p:txBody>
          <a:bodyPr vert="horz" lIns="182880" tIns="182880" rIns="182880" bIns="182880" rtlCol="0" anchor="ctr" anchorCtr="1">
            <a:normAutofit/>
          </a:bodyPr>
          <a:lstStyle/>
          <a:p>
            <a:pPr>
              <a:spcBef>
                <a:spcPct val="0"/>
              </a:spcBef>
            </a:pPr>
            <a:r>
              <a:rPr lang="en-US" sz="1900" dirty="0" err="1">
                <a:solidFill>
                  <a:srgbClr val="FFFFFF"/>
                </a:solidFill>
              </a:rPr>
              <a:t>annalisa’s</a:t>
            </a:r>
            <a:r>
              <a:rPr lang="en-US" sz="1900" dirty="0">
                <a:solidFill>
                  <a:srgbClr val="FFFFFF"/>
                </a:solidFill>
              </a:rPr>
              <a:t> Map</a:t>
            </a:r>
          </a:p>
        </p:txBody>
      </p:sp>
      <p:sp>
        <p:nvSpPr>
          <p:cNvPr id="20" name="Flowchart: Document 19">
            <a:extLst>
              <a:ext uri="{FF2B5EF4-FFF2-40B4-BE49-F238E27FC236}">
                <a16:creationId xmlns:a16="http://schemas.microsoft.com/office/drawing/2014/main" id="{1E14715B-2E40-4760-AE23-026845A30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19" y="2121408"/>
            <a:ext cx="2615184" cy="2615184"/>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5D08429-4C7A-4C37-848C-C1613E31D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8017" y="640080"/>
            <a:ext cx="766267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D8F4B2B-96EA-4C0F-84D3-5728F7CF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181" y="802767"/>
            <a:ext cx="73243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5A0DF5E-FF80-6E45-8111-E21769358A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47181" y="802768"/>
            <a:ext cx="7310308" cy="4937760"/>
          </a:xfrm>
          <a:prstGeom prst="rect">
            <a:avLst/>
          </a:prstGeom>
        </p:spPr>
      </p:pic>
      <p:grpSp>
        <p:nvGrpSpPr>
          <p:cNvPr id="7" name="Group 6">
            <a:extLst>
              <a:ext uri="{FF2B5EF4-FFF2-40B4-BE49-F238E27FC236}">
                <a16:creationId xmlns:a16="http://schemas.microsoft.com/office/drawing/2014/main" id="{33D9D86B-7422-3F47-9E56-3D433886FCDF}"/>
              </a:ext>
              <a:ext uri="{C183D7F6-B498-43B3-948B-1728B52AA6E4}">
                <adec:decorative xmlns:adec="http://schemas.microsoft.com/office/drawing/2017/decorative" val="1"/>
              </a:ext>
            </a:extLst>
          </p:cNvPr>
          <p:cNvGrpSpPr/>
          <p:nvPr/>
        </p:nvGrpSpPr>
        <p:grpSpPr>
          <a:xfrm>
            <a:off x="8729617" y="6076315"/>
            <a:ext cx="2811072" cy="664728"/>
            <a:chOff x="7777792" y="6201948"/>
            <a:chExt cx="2811072" cy="664728"/>
          </a:xfrm>
        </p:grpSpPr>
        <p:pic>
          <p:nvPicPr>
            <p:cNvPr id="8" name="Picture 7">
              <a:extLst>
                <a:ext uri="{FF2B5EF4-FFF2-40B4-BE49-F238E27FC236}">
                  <a16:creationId xmlns:a16="http://schemas.microsoft.com/office/drawing/2014/main" id="{3D47FB67-F18F-3941-8E79-5FC0DBCF06B5}"/>
                </a:ext>
              </a:extLst>
            </p:cNvPr>
            <p:cNvPicPr>
              <a:picLocks noChangeAspect="1"/>
            </p:cNvPicPr>
            <p:nvPr/>
          </p:nvPicPr>
          <p:blipFill>
            <a:blip r:embed="rId4"/>
            <a:stretch>
              <a:fillRect/>
            </a:stretch>
          </p:blipFill>
          <p:spPr>
            <a:xfrm>
              <a:off x="7777792" y="6201948"/>
              <a:ext cx="1462401" cy="664728"/>
            </a:xfrm>
            <a:prstGeom prst="rect">
              <a:avLst/>
            </a:prstGeom>
          </p:spPr>
        </p:pic>
        <p:pic>
          <p:nvPicPr>
            <p:cNvPr id="9" name="Picture 8">
              <a:extLst>
                <a:ext uri="{FF2B5EF4-FFF2-40B4-BE49-F238E27FC236}">
                  <a16:creationId xmlns:a16="http://schemas.microsoft.com/office/drawing/2014/main" id="{719DAE02-AE39-2C4B-9E48-4C1F2A7C6EEB}"/>
                </a:ext>
              </a:extLst>
            </p:cNvPr>
            <p:cNvPicPr>
              <a:picLocks noChangeAspect="1"/>
            </p:cNvPicPr>
            <p:nvPr/>
          </p:nvPicPr>
          <p:blipFill>
            <a:blip r:embed="rId5"/>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1168181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F9ABD-1DAA-6C4C-B980-DEB836F897E5}"/>
              </a:ext>
            </a:extLst>
          </p:cNvPr>
          <p:cNvSpPr>
            <a:spLocks noGrp="1"/>
          </p:cNvSpPr>
          <p:nvPr>
            <p:ph type="title"/>
          </p:nvPr>
        </p:nvSpPr>
        <p:spPr>
          <a:xfrm>
            <a:off x="2231136" y="323008"/>
            <a:ext cx="7729728" cy="1188720"/>
          </a:xfrm>
          <a:solidFill>
            <a:schemeClr val="accent2">
              <a:lumMod val="75000"/>
            </a:schemeClr>
          </a:solidFill>
          <a:ln>
            <a:solidFill>
              <a:schemeClr val="tx1"/>
            </a:solidFill>
          </a:ln>
        </p:spPr>
        <p:txBody>
          <a:bodyPr vert="horz" lIns="182880" tIns="182880" rIns="182880" bIns="182880" rtlCol="0" anchor="ctr">
            <a:normAutofit/>
          </a:bodyPr>
          <a:lstStyle/>
          <a:p>
            <a:pPr>
              <a:spcBef>
                <a:spcPct val="0"/>
              </a:spcBef>
            </a:pPr>
            <a:r>
              <a:rPr lang="en-US" sz="2800" kern="1200" cap="all" spc="200" baseline="0" dirty="0">
                <a:solidFill>
                  <a:schemeClr val="tx1"/>
                </a:solidFill>
                <a:latin typeface="+mj-lt"/>
                <a:ea typeface="+mj-ea"/>
                <a:cs typeface="+mj-cs"/>
              </a:rPr>
              <a:t>Annalisa</a:t>
            </a:r>
            <a:r>
              <a:rPr lang="en-US" dirty="0">
                <a:solidFill>
                  <a:schemeClr val="tx1"/>
                </a:solidFill>
              </a:rPr>
              <a:t>’s</a:t>
            </a:r>
            <a:r>
              <a:rPr lang="en-US" sz="2800" kern="1200" cap="all" spc="200" baseline="0" dirty="0">
                <a:solidFill>
                  <a:schemeClr val="tx1"/>
                </a:solidFill>
                <a:latin typeface="+mj-lt"/>
                <a:ea typeface="+mj-ea"/>
                <a:cs typeface="+mj-cs"/>
              </a:rPr>
              <a:t> Quote</a:t>
            </a:r>
          </a:p>
        </p:txBody>
      </p:sp>
      <p:sp>
        <p:nvSpPr>
          <p:cNvPr id="3" name="Text Placeholder 2">
            <a:extLst>
              <a:ext uri="{FF2B5EF4-FFF2-40B4-BE49-F238E27FC236}">
                <a16:creationId xmlns:a16="http://schemas.microsoft.com/office/drawing/2014/main" id="{6593F8DE-94BA-8D47-AA38-0D527C1B8126}"/>
              </a:ext>
            </a:extLst>
          </p:cNvPr>
          <p:cNvSpPr>
            <a:spLocks noGrp="1"/>
          </p:cNvSpPr>
          <p:nvPr>
            <p:ph type="body" idx="1"/>
          </p:nvPr>
        </p:nvSpPr>
        <p:spPr>
          <a:xfrm>
            <a:off x="2231136" y="1745429"/>
            <a:ext cx="7729728" cy="2576843"/>
          </a:xfrm>
        </p:spPr>
        <p:txBody>
          <a:bodyPr vert="horz" lIns="91440" tIns="45720" rIns="91440" bIns="45720" rtlCol="0">
            <a:noAutofit/>
          </a:bodyPr>
          <a:lstStyle/>
          <a:p>
            <a:pPr marL="228589" indent="0" algn="ctr">
              <a:spcBef>
                <a:spcPts val="1000"/>
              </a:spcBef>
              <a:buNone/>
            </a:pPr>
            <a:r>
              <a:rPr lang="en-US" sz="2000" dirty="0"/>
              <a:t>“I guess when if someone finds a good doctor that's accepting in our [pain?], we'll definitely tell each other about it, "I finally found a better gynecologist who is more accepting and doesn't grill every time." So that's was nice. I guess just kind of sharing different information. How this happened, how, if there's a doctor that does hormones or a clinic or somewhere. I know people who group together and go so they can all try to save on transportation and start their FundMe pages to do this. Just trying to spread the word.”</a:t>
            </a:r>
          </a:p>
        </p:txBody>
      </p:sp>
      <p:sp>
        <p:nvSpPr>
          <p:cNvPr id="4" name="TextBox 3">
            <a:extLst>
              <a:ext uri="{FF2B5EF4-FFF2-40B4-BE49-F238E27FC236}">
                <a16:creationId xmlns:a16="http://schemas.microsoft.com/office/drawing/2014/main" id="{E42FF5C0-42E0-A249-A835-3F7563BE2D08}"/>
              </a:ext>
            </a:extLst>
          </p:cNvPr>
          <p:cNvSpPr txBox="1"/>
          <p:nvPr/>
        </p:nvSpPr>
        <p:spPr>
          <a:xfrm>
            <a:off x="2231136" y="4582038"/>
            <a:ext cx="7729728" cy="1631216"/>
          </a:xfrm>
          <a:prstGeom prst="rect">
            <a:avLst/>
          </a:prstGeom>
          <a:noFill/>
        </p:spPr>
        <p:txBody>
          <a:bodyPr wrap="square" rtlCol="0">
            <a:spAutoFit/>
          </a:bodyPr>
          <a:lstStyle/>
          <a:p>
            <a:pPr algn="ctr">
              <a:spcBef>
                <a:spcPts val="1000"/>
              </a:spcBef>
            </a:pPr>
            <a:r>
              <a:rPr lang="en-US" sz="2000" dirty="0"/>
              <a:t>“Lack of access to domestic violence things, just in general. If someone, even if it's not DV,  just trying to get the crime actually investigated and a sense of justice. Not having, especially with AIDS and the stigma of that, not having necessarily treatment, access to treatment, expensive drugs, and just the stigma of around it. That's one of the biggest problems.”</a:t>
            </a:r>
          </a:p>
        </p:txBody>
      </p:sp>
      <p:grpSp>
        <p:nvGrpSpPr>
          <p:cNvPr id="6" name="Group 5">
            <a:extLst>
              <a:ext uri="{FF2B5EF4-FFF2-40B4-BE49-F238E27FC236}">
                <a16:creationId xmlns:a16="http://schemas.microsoft.com/office/drawing/2014/main" id="{0B196371-06ED-E245-97F5-6FE915081512}"/>
              </a:ext>
              <a:ext uri="{C183D7F6-B498-43B3-948B-1728B52AA6E4}">
                <adec:decorative xmlns:adec="http://schemas.microsoft.com/office/drawing/2017/decorative" val="1"/>
              </a:ext>
            </a:extLst>
          </p:cNvPr>
          <p:cNvGrpSpPr/>
          <p:nvPr/>
        </p:nvGrpSpPr>
        <p:grpSpPr>
          <a:xfrm>
            <a:off x="8851849" y="6213254"/>
            <a:ext cx="2811072" cy="664728"/>
            <a:chOff x="7777792" y="6201948"/>
            <a:chExt cx="2811072" cy="664728"/>
          </a:xfrm>
        </p:grpSpPr>
        <p:pic>
          <p:nvPicPr>
            <p:cNvPr id="7" name="Picture 6">
              <a:extLst>
                <a:ext uri="{FF2B5EF4-FFF2-40B4-BE49-F238E27FC236}">
                  <a16:creationId xmlns:a16="http://schemas.microsoft.com/office/drawing/2014/main" id="{29E31564-A8FA-934F-9F4F-183C229D16DC}"/>
                </a:ext>
              </a:extLst>
            </p:cNvPr>
            <p:cNvPicPr>
              <a:picLocks noChangeAspect="1"/>
            </p:cNvPicPr>
            <p:nvPr/>
          </p:nvPicPr>
          <p:blipFill>
            <a:blip r:embed="rId3"/>
            <a:stretch>
              <a:fillRect/>
            </a:stretch>
          </p:blipFill>
          <p:spPr>
            <a:xfrm>
              <a:off x="7777792" y="6201948"/>
              <a:ext cx="1462401" cy="664728"/>
            </a:xfrm>
            <a:prstGeom prst="rect">
              <a:avLst/>
            </a:prstGeom>
          </p:spPr>
        </p:pic>
        <p:pic>
          <p:nvPicPr>
            <p:cNvPr id="9" name="Picture 8">
              <a:extLst>
                <a:ext uri="{FF2B5EF4-FFF2-40B4-BE49-F238E27FC236}">
                  <a16:creationId xmlns:a16="http://schemas.microsoft.com/office/drawing/2014/main" id="{401880EE-D7D8-4D4C-AFC6-71116FB93623}"/>
                </a:ext>
              </a:extLst>
            </p:cNvPr>
            <p:cNvPicPr>
              <a:picLocks noChangeAspect="1"/>
            </p:cNvPicPr>
            <p:nvPr/>
          </p:nvPicPr>
          <p:blipFill>
            <a:blip r:embed="rId4"/>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36560456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28BE-B7BC-5443-8019-DB115C216EA8}"/>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pPr>
              <a:spcBef>
                <a:spcPct val="0"/>
              </a:spcBef>
            </a:pPr>
            <a:r>
              <a:rPr lang="en-US" sz="3000" dirty="0">
                <a:solidFill>
                  <a:srgbClr val="FFFFFF"/>
                </a:solidFill>
              </a:rPr>
              <a:t>key finding’s</a:t>
            </a:r>
            <a:endParaRPr lang="en-US" sz="3000" kern="1200" cap="all" spc="200" baseline="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D2076B97-CC65-094A-95D6-F230C7AA0B3D}"/>
              </a:ext>
            </a:extLst>
          </p:cNvPr>
          <p:cNvSpPr>
            <a:spLocks noGrp="1"/>
          </p:cNvSpPr>
          <p:nvPr>
            <p:ph type="body" idx="1"/>
          </p:nvPr>
        </p:nvSpPr>
        <p:spPr>
          <a:xfrm>
            <a:off x="5591695" y="1402080"/>
            <a:ext cx="5320696" cy="4053840"/>
          </a:xfrm>
        </p:spPr>
        <p:txBody>
          <a:bodyPr vert="horz" lIns="91440" tIns="45720" rIns="91440" bIns="45720" rtlCol="0" anchor="t">
            <a:normAutofit fontScale="92500" lnSpcReduction="20000"/>
          </a:bodyPr>
          <a:lstStyle/>
          <a:p>
            <a:pPr marL="228589" indent="0">
              <a:spcBef>
                <a:spcPts val="1000"/>
              </a:spcBef>
              <a:buNone/>
            </a:pPr>
            <a:r>
              <a:rPr lang="en-US" b="1" dirty="0"/>
              <a:t>Vada</a:t>
            </a:r>
          </a:p>
          <a:p>
            <a:pPr marL="514339" indent="-285750">
              <a:spcBef>
                <a:spcPts val="1000"/>
              </a:spcBef>
            </a:pPr>
            <a:r>
              <a:rPr lang="en-US" dirty="0"/>
              <a:t>Gender identity and sexual orientation produce barriers (hetero / cis-normativity, homo /trans-phobia) which can facilitate doctors' unwillingness to listen or treat their patients.</a:t>
            </a:r>
          </a:p>
          <a:p>
            <a:pPr marL="228589" indent="0">
              <a:spcBef>
                <a:spcPts val="1000"/>
              </a:spcBef>
              <a:buNone/>
            </a:pPr>
            <a:r>
              <a:rPr lang="en-US" b="1" dirty="0"/>
              <a:t>Jake Hartwell</a:t>
            </a:r>
          </a:p>
          <a:p>
            <a:pPr marL="514339" indent="-285750">
              <a:spcBef>
                <a:spcPts val="1000"/>
              </a:spcBef>
            </a:pPr>
            <a:r>
              <a:rPr lang="en-US" dirty="0"/>
              <a:t>Financial barriers, lack of insurance, doctor biases and information sources act as barriers to community members accessing health care.</a:t>
            </a:r>
          </a:p>
          <a:p>
            <a:pPr marL="228589" indent="0">
              <a:spcBef>
                <a:spcPts val="1000"/>
              </a:spcBef>
              <a:buNone/>
            </a:pPr>
            <a:r>
              <a:rPr lang="en-US" b="1" dirty="0"/>
              <a:t>Annalisa</a:t>
            </a:r>
          </a:p>
          <a:p>
            <a:pPr marL="514339" indent="-285750">
              <a:spcBef>
                <a:spcPts val="1000"/>
              </a:spcBef>
            </a:pPr>
            <a:r>
              <a:rPr lang="en-US" dirty="0"/>
              <a:t>Stigma, lack of transportation, financial barriers, and intimate partner violence discussions presume heterosexuality resulting in Annalisa experiencing erasure and silence around being a member of the LGBTQ+ and having experienced IPV</a:t>
            </a:r>
          </a:p>
        </p:txBody>
      </p:sp>
      <p:grpSp>
        <p:nvGrpSpPr>
          <p:cNvPr id="7" name="Group 6">
            <a:extLst>
              <a:ext uri="{FF2B5EF4-FFF2-40B4-BE49-F238E27FC236}">
                <a16:creationId xmlns:a16="http://schemas.microsoft.com/office/drawing/2014/main" id="{43B316F4-6552-6742-A3F1-DC6EBE0E17F3}"/>
              </a:ext>
              <a:ext uri="{C183D7F6-B498-43B3-948B-1728B52AA6E4}">
                <adec:decorative xmlns:adec="http://schemas.microsoft.com/office/drawing/2017/decorative" val="1"/>
              </a:ext>
            </a:extLst>
          </p:cNvPr>
          <p:cNvGrpSpPr/>
          <p:nvPr/>
        </p:nvGrpSpPr>
        <p:grpSpPr>
          <a:xfrm>
            <a:off x="9048931" y="6193272"/>
            <a:ext cx="2811072" cy="664728"/>
            <a:chOff x="7777792" y="6201948"/>
            <a:chExt cx="2811072" cy="664728"/>
          </a:xfrm>
        </p:grpSpPr>
        <p:pic>
          <p:nvPicPr>
            <p:cNvPr id="9" name="Picture 8">
              <a:extLst>
                <a:ext uri="{FF2B5EF4-FFF2-40B4-BE49-F238E27FC236}">
                  <a16:creationId xmlns:a16="http://schemas.microsoft.com/office/drawing/2014/main" id="{6082CC9F-6D8F-3241-8900-9CE222E8EE04}"/>
                </a:ext>
              </a:extLst>
            </p:cNvPr>
            <p:cNvPicPr>
              <a:picLocks noChangeAspect="1"/>
            </p:cNvPicPr>
            <p:nvPr/>
          </p:nvPicPr>
          <p:blipFill>
            <a:blip r:embed="rId3"/>
            <a:stretch>
              <a:fillRect/>
            </a:stretch>
          </p:blipFill>
          <p:spPr>
            <a:xfrm>
              <a:off x="7777792" y="6201948"/>
              <a:ext cx="1462401" cy="664728"/>
            </a:xfrm>
            <a:prstGeom prst="rect">
              <a:avLst/>
            </a:prstGeom>
          </p:spPr>
        </p:pic>
        <p:pic>
          <p:nvPicPr>
            <p:cNvPr id="11" name="Picture 10">
              <a:extLst>
                <a:ext uri="{FF2B5EF4-FFF2-40B4-BE49-F238E27FC236}">
                  <a16:creationId xmlns:a16="http://schemas.microsoft.com/office/drawing/2014/main" id="{12F1427D-2369-1248-A142-2C92653B10F7}"/>
                </a:ext>
              </a:extLst>
            </p:cNvPr>
            <p:cNvPicPr>
              <a:picLocks noChangeAspect="1"/>
            </p:cNvPicPr>
            <p:nvPr/>
          </p:nvPicPr>
          <p:blipFill>
            <a:blip r:embed="rId4"/>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3234089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ock, sign, computer, room">
            <a:extLst>
              <a:ext uri="{FF2B5EF4-FFF2-40B4-BE49-F238E27FC236}">
                <a16:creationId xmlns:a16="http://schemas.microsoft.com/office/drawing/2014/main" id="{B6A0E946-9F6D-0A45-94F9-D1C34FE4AB8D}"/>
              </a:ext>
            </a:extLst>
          </p:cNvPr>
          <p:cNvPicPr>
            <a:picLocks noChangeAspect="1"/>
          </p:cNvPicPr>
          <p:nvPr/>
        </p:nvPicPr>
        <p:blipFill rotWithShape="1">
          <a:blip r:embed="rId3"/>
          <a:srcRect l="18030" r="24515" b="-1"/>
          <a:stretch/>
        </p:blipFill>
        <p:spPr>
          <a:xfrm>
            <a:off x="4650909" y="10"/>
            <a:ext cx="7541090" cy="6857989"/>
          </a:xfrm>
          <a:prstGeom prst="rect">
            <a:avLst/>
          </a:prstGeom>
        </p:spPr>
      </p:pic>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DB3E27-1A7E-E54E-8B32-3BC4627D8D4F}"/>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i="1">
                <a:solidFill>
                  <a:schemeClr val="bg1"/>
                </a:solidFill>
              </a:rPr>
              <a:t>Implications for health librarianship</a:t>
            </a:r>
          </a:p>
        </p:txBody>
      </p:sp>
      <p:sp>
        <p:nvSpPr>
          <p:cNvPr id="3" name="Content Placeholder 2">
            <a:extLst>
              <a:ext uri="{FF2B5EF4-FFF2-40B4-BE49-F238E27FC236}">
                <a16:creationId xmlns:a16="http://schemas.microsoft.com/office/drawing/2014/main" id="{2BC3C2B8-DCFE-FE4D-BF53-07728E29C446}"/>
              </a:ext>
            </a:extLst>
          </p:cNvPr>
          <p:cNvSpPr>
            <a:spLocks noGrp="1"/>
          </p:cNvSpPr>
          <p:nvPr>
            <p:ph idx="1"/>
          </p:nvPr>
        </p:nvSpPr>
        <p:spPr>
          <a:xfrm>
            <a:off x="643468" y="2638044"/>
            <a:ext cx="3363974" cy="3415622"/>
          </a:xfrm>
        </p:spPr>
        <p:txBody>
          <a:bodyPr>
            <a:normAutofit fontScale="92500" lnSpcReduction="20000"/>
          </a:bodyPr>
          <a:lstStyle/>
          <a:p>
            <a:r>
              <a:rPr lang="en-US" sz="1700" b="1">
                <a:solidFill>
                  <a:schemeClr val="bg1"/>
                </a:solidFill>
              </a:rPr>
              <a:t>Re-orienting professional practice </a:t>
            </a:r>
            <a:r>
              <a:rPr lang="en-US" sz="1700">
                <a:solidFill>
                  <a:schemeClr val="bg1"/>
                </a:solidFill>
              </a:rPr>
              <a:t>rather than “fixing”</a:t>
            </a:r>
          </a:p>
          <a:p>
            <a:pPr lvl="1"/>
            <a:r>
              <a:rPr lang="en-US" sz="1700">
                <a:solidFill>
                  <a:schemeClr val="bg1"/>
                </a:solidFill>
              </a:rPr>
              <a:t>Shift from outreach to </a:t>
            </a:r>
            <a:r>
              <a:rPr lang="en-US" sz="1700" b="1">
                <a:solidFill>
                  <a:schemeClr val="bg1"/>
                </a:solidFill>
              </a:rPr>
              <a:t>engagement </a:t>
            </a:r>
            <a:r>
              <a:rPr lang="en-US" sz="1700" i="1">
                <a:solidFill>
                  <a:schemeClr val="bg1"/>
                </a:solidFill>
              </a:rPr>
              <a:t>(Baba &amp; Abrizah, 2018) </a:t>
            </a:r>
            <a:endParaRPr lang="en-US" sz="1700" b="1">
              <a:solidFill>
                <a:schemeClr val="bg1"/>
              </a:solidFill>
            </a:endParaRPr>
          </a:p>
          <a:p>
            <a:pPr lvl="1"/>
            <a:r>
              <a:rPr lang="en-US" sz="1700">
                <a:solidFill>
                  <a:schemeClr val="bg1"/>
                </a:solidFill>
              </a:rPr>
              <a:t>Partnering with </a:t>
            </a:r>
            <a:r>
              <a:rPr lang="en-US" sz="1700" b="1">
                <a:solidFill>
                  <a:schemeClr val="bg1"/>
                </a:solidFill>
              </a:rPr>
              <a:t>community health workers </a:t>
            </a:r>
            <a:r>
              <a:rPr lang="en-US" sz="1700" i="1">
                <a:solidFill>
                  <a:schemeClr val="bg1"/>
                </a:solidFill>
              </a:rPr>
              <a:t>(Raj et al., 2015)</a:t>
            </a:r>
          </a:p>
          <a:p>
            <a:pPr lvl="1"/>
            <a:r>
              <a:rPr lang="en-US" sz="1700" b="1">
                <a:solidFill>
                  <a:schemeClr val="bg1"/>
                </a:solidFill>
              </a:rPr>
              <a:t>Cultural competency trainings </a:t>
            </a:r>
            <a:r>
              <a:rPr lang="en-US" sz="1700">
                <a:solidFill>
                  <a:schemeClr val="bg1"/>
                </a:solidFill>
              </a:rPr>
              <a:t>to medical professionals </a:t>
            </a:r>
            <a:r>
              <a:rPr lang="en-US" sz="1700" i="1">
                <a:solidFill>
                  <a:schemeClr val="bg1"/>
                </a:solidFill>
              </a:rPr>
              <a:t>(Cooke, 2017)</a:t>
            </a:r>
            <a:endParaRPr lang="en-US" sz="1700">
              <a:solidFill>
                <a:schemeClr val="bg1"/>
              </a:solidFill>
            </a:endParaRPr>
          </a:p>
          <a:p>
            <a:pPr lvl="1"/>
            <a:r>
              <a:rPr lang="en-US" sz="1700" b="1">
                <a:solidFill>
                  <a:schemeClr val="bg1"/>
                </a:solidFill>
              </a:rPr>
              <a:t>Harm reduction workshops </a:t>
            </a:r>
            <a:r>
              <a:rPr lang="en-US" sz="1700" i="1">
                <a:solidFill>
                  <a:schemeClr val="bg1"/>
                </a:solidFill>
              </a:rPr>
              <a:t>(Pollack, 2008)</a:t>
            </a:r>
            <a:endParaRPr lang="en-US" sz="1700" b="1" i="1">
              <a:solidFill>
                <a:schemeClr val="bg1"/>
              </a:solidFill>
            </a:endParaRPr>
          </a:p>
        </p:txBody>
      </p:sp>
      <p:grpSp>
        <p:nvGrpSpPr>
          <p:cNvPr id="7" name="Group 6">
            <a:extLst>
              <a:ext uri="{FF2B5EF4-FFF2-40B4-BE49-F238E27FC236}">
                <a16:creationId xmlns:a16="http://schemas.microsoft.com/office/drawing/2014/main" id="{B6837EFE-4434-494D-B4E6-B8DDFD261009}"/>
              </a:ext>
              <a:ext uri="{C183D7F6-B498-43B3-948B-1728B52AA6E4}">
                <adec:decorative xmlns:adec="http://schemas.microsoft.com/office/drawing/2017/decorative" val="1"/>
              </a:ext>
            </a:extLst>
          </p:cNvPr>
          <p:cNvGrpSpPr/>
          <p:nvPr/>
        </p:nvGrpSpPr>
        <p:grpSpPr>
          <a:xfrm>
            <a:off x="9011507" y="6193272"/>
            <a:ext cx="2811072" cy="664728"/>
            <a:chOff x="7777792" y="6201948"/>
            <a:chExt cx="2811072" cy="664728"/>
          </a:xfrm>
        </p:grpSpPr>
        <p:pic>
          <p:nvPicPr>
            <p:cNvPr id="9" name="Picture 8">
              <a:extLst>
                <a:ext uri="{FF2B5EF4-FFF2-40B4-BE49-F238E27FC236}">
                  <a16:creationId xmlns:a16="http://schemas.microsoft.com/office/drawing/2014/main" id="{73E59DFE-5708-A941-B7CE-69FF1B05FC1A}"/>
                </a:ext>
              </a:extLst>
            </p:cNvPr>
            <p:cNvPicPr>
              <a:picLocks noChangeAspect="1"/>
            </p:cNvPicPr>
            <p:nvPr/>
          </p:nvPicPr>
          <p:blipFill>
            <a:blip r:embed="rId4"/>
            <a:stretch>
              <a:fillRect/>
            </a:stretch>
          </p:blipFill>
          <p:spPr>
            <a:xfrm>
              <a:off x="7777792" y="6201948"/>
              <a:ext cx="1462401" cy="664728"/>
            </a:xfrm>
            <a:prstGeom prst="rect">
              <a:avLst/>
            </a:prstGeom>
          </p:spPr>
        </p:pic>
        <p:pic>
          <p:nvPicPr>
            <p:cNvPr id="10" name="Picture 9">
              <a:extLst>
                <a:ext uri="{FF2B5EF4-FFF2-40B4-BE49-F238E27FC236}">
                  <a16:creationId xmlns:a16="http://schemas.microsoft.com/office/drawing/2014/main" id="{CF4D30F1-E26E-9C48-9EA2-BC156A9B1195}"/>
                </a:ext>
              </a:extLst>
            </p:cNvPr>
            <p:cNvPicPr>
              <a:picLocks noChangeAspect="1"/>
            </p:cNvPicPr>
            <p:nvPr/>
          </p:nvPicPr>
          <p:blipFill>
            <a:blip r:embed="rId5"/>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4069483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F28A4C-F4A1-0A48-8467-C7CDE509EB79}"/>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600">
                <a:solidFill>
                  <a:srgbClr val="FFFFFF"/>
                </a:solidFill>
              </a:rPr>
              <a:t>Future Directions</a:t>
            </a:r>
          </a:p>
        </p:txBody>
      </p:sp>
      <p:sp>
        <p:nvSpPr>
          <p:cNvPr id="3" name="Content Placeholder 2">
            <a:extLst>
              <a:ext uri="{FF2B5EF4-FFF2-40B4-BE49-F238E27FC236}">
                <a16:creationId xmlns:a16="http://schemas.microsoft.com/office/drawing/2014/main" id="{993B5399-6FE3-5746-9F1D-0AE1E210C249}"/>
              </a:ext>
            </a:extLst>
          </p:cNvPr>
          <p:cNvSpPr>
            <a:spLocks noGrp="1"/>
          </p:cNvSpPr>
          <p:nvPr>
            <p:ph idx="1"/>
          </p:nvPr>
        </p:nvSpPr>
        <p:spPr>
          <a:xfrm>
            <a:off x="5591695" y="1402080"/>
            <a:ext cx="5320696" cy="4053840"/>
          </a:xfrm>
        </p:spPr>
        <p:txBody>
          <a:bodyPr anchor="ctr">
            <a:normAutofit/>
          </a:bodyPr>
          <a:lstStyle/>
          <a:p>
            <a:r>
              <a:rPr lang="en-US" b="1" dirty="0"/>
              <a:t>Shift focus groups </a:t>
            </a:r>
            <a:r>
              <a:rPr lang="en-US" dirty="0"/>
              <a:t>from LGBTQ+ leaders to community members. </a:t>
            </a:r>
          </a:p>
          <a:p>
            <a:r>
              <a:rPr lang="en-US" dirty="0"/>
              <a:t>Expand recruitment to include more </a:t>
            </a:r>
            <a:r>
              <a:rPr lang="en-US" b="1" dirty="0"/>
              <a:t>underrepresented participants </a:t>
            </a:r>
            <a:r>
              <a:rPr lang="en-US" dirty="0"/>
              <a:t>in our current sample. </a:t>
            </a:r>
          </a:p>
          <a:p>
            <a:r>
              <a:rPr lang="en-US" dirty="0"/>
              <a:t>Conduct interviews with </a:t>
            </a:r>
            <a:r>
              <a:rPr lang="en-US" b="1" dirty="0"/>
              <a:t>medical practitioners, community health workers, and medical and health librarians. </a:t>
            </a:r>
          </a:p>
        </p:txBody>
      </p:sp>
      <p:grpSp>
        <p:nvGrpSpPr>
          <p:cNvPr id="7" name="Group 6">
            <a:extLst>
              <a:ext uri="{FF2B5EF4-FFF2-40B4-BE49-F238E27FC236}">
                <a16:creationId xmlns:a16="http://schemas.microsoft.com/office/drawing/2014/main" id="{A6A48ED6-7780-4949-B536-6D56609099BD}"/>
              </a:ext>
              <a:ext uri="{C183D7F6-B498-43B3-948B-1728B52AA6E4}">
                <adec:decorative xmlns:adec="http://schemas.microsoft.com/office/drawing/2017/decorative" val="1"/>
              </a:ext>
            </a:extLst>
          </p:cNvPr>
          <p:cNvGrpSpPr/>
          <p:nvPr/>
        </p:nvGrpSpPr>
        <p:grpSpPr>
          <a:xfrm>
            <a:off x="8996992" y="6193272"/>
            <a:ext cx="2811072" cy="664728"/>
            <a:chOff x="7777792" y="6201948"/>
            <a:chExt cx="2811072" cy="664728"/>
          </a:xfrm>
        </p:grpSpPr>
        <p:pic>
          <p:nvPicPr>
            <p:cNvPr id="8" name="Picture 7">
              <a:extLst>
                <a:ext uri="{FF2B5EF4-FFF2-40B4-BE49-F238E27FC236}">
                  <a16:creationId xmlns:a16="http://schemas.microsoft.com/office/drawing/2014/main" id="{A1942C44-F123-1741-BFAE-D4AE2739DE47}"/>
                </a:ext>
              </a:extLst>
            </p:cNvPr>
            <p:cNvPicPr>
              <a:picLocks noChangeAspect="1"/>
            </p:cNvPicPr>
            <p:nvPr/>
          </p:nvPicPr>
          <p:blipFill>
            <a:blip r:embed="rId3"/>
            <a:stretch>
              <a:fillRect/>
            </a:stretch>
          </p:blipFill>
          <p:spPr>
            <a:xfrm>
              <a:off x="7777792" y="6201948"/>
              <a:ext cx="1462401" cy="664728"/>
            </a:xfrm>
            <a:prstGeom prst="rect">
              <a:avLst/>
            </a:prstGeom>
          </p:spPr>
        </p:pic>
        <p:pic>
          <p:nvPicPr>
            <p:cNvPr id="9" name="Picture 8">
              <a:extLst>
                <a:ext uri="{FF2B5EF4-FFF2-40B4-BE49-F238E27FC236}">
                  <a16:creationId xmlns:a16="http://schemas.microsoft.com/office/drawing/2014/main" id="{D3E39FFA-6C8B-9F45-9733-0B20ADA357DA}"/>
                </a:ext>
              </a:extLst>
            </p:cNvPr>
            <p:cNvPicPr>
              <a:picLocks noChangeAspect="1"/>
            </p:cNvPicPr>
            <p:nvPr/>
          </p:nvPicPr>
          <p:blipFill>
            <a:blip r:embed="rId4"/>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1802989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2"/>
        <p:cNvGrpSpPr/>
        <p:nvPr/>
      </p:nvGrpSpPr>
      <p:grpSpPr>
        <a:xfrm>
          <a:off x="0" y="0"/>
          <a:ext cx="0" cy="0"/>
          <a:chOff x="0" y="0"/>
          <a:chExt cx="0" cy="0"/>
        </a:xfrm>
      </p:grpSpPr>
      <p:sp>
        <p:nvSpPr>
          <p:cNvPr id="203" name="Google Shape;203;p34"/>
          <p:cNvSpPr txBox="1">
            <a:spLocks noGrp="1"/>
          </p:cNvSpPr>
          <p:nvPr>
            <p:ph type="ctrTitle"/>
          </p:nvPr>
        </p:nvSpPr>
        <p:spPr>
          <a:xfrm>
            <a:off x="804672" y="2386744"/>
            <a:ext cx="4486656" cy="1645920"/>
          </a:xfrm>
          <a:prstGeom prst="rect">
            <a:avLst/>
          </a:prstGeom>
        </p:spPr>
        <p:txBody>
          <a:bodyPr spcFirstLastPara="1" vert="horz" lIns="91425" tIns="91425" rIns="91425" bIns="91425" rtlCol="0" anchorCtr="0">
            <a:normAutofit/>
          </a:bodyPr>
          <a:lstStyle/>
          <a:p>
            <a:r>
              <a:rPr lang="en-US" sz="3200"/>
              <a:t>Thank you!</a:t>
            </a:r>
          </a:p>
          <a:p>
            <a:r>
              <a:rPr lang="en-US" sz="3200" i="1"/>
              <a:t>Questions?</a:t>
            </a:r>
          </a:p>
        </p:txBody>
      </p:sp>
      <p:sp>
        <p:nvSpPr>
          <p:cNvPr id="204" name="Google Shape;204;p34"/>
          <p:cNvSpPr txBox="1">
            <a:spLocks noGrp="1"/>
          </p:cNvSpPr>
          <p:nvPr>
            <p:ph type="subTitle" idx="1"/>
          </p:nvPr>
        </p:nvSpPr>
        <p:spPr>
          <a:xfrm>
            <a:off x="1148615" y="4352544"/>
            <a:ext cx="3798770" cy="1239894"/>
          </a:xfrm>
          <a:prstGeom prst="rect">
            <a:avLst/>
          </a:prstGeom>
        </p:spPr>
        <p:txBody>
          <a:bodyPr spcFirstLastPara="1" vert="horz" lIns="91425" tIns="91425" rIns="91425" bIns="91425" rtlCol="0" anchorCtr="0">
            <a:normAutofit/>
          </a:bodyPr>
          <a:lstStyle/>
          <a:p>
            <a:r>
              <a:rPr lang="en-US" sz="1800" dirty="0"/>
              <a:t>For more project info:</a:t>
            </a:r>
          </a:p>
          <a:p>
            <a:r>
              <a:rPr lang="en-US" sz="1800" u="sng" dirty="0"/>
              <a:t>http://</a:t>
            </a:r>
            <a:r>
              <a:rPr lang="en-US" sz="1800" u="sng" dirty="0" err="1"/>
              <a:t>bit.ly</a:t>
            </a:r>
            <a:r>
              <a:rPr lang="en-US" sz="1800" u="sng" dirty="0"/>
              <a:t>/</a:t>
            </a:r>
            <a:r>
              <a:rPr lang="en-US" sz="1800" u="sng" dirty="0" err="1"/>
              <a:t>hiplgbtq</a:t>
            </a:r>
            <a:r>
              <a:rPr lang="en-US" sz="1800" dirty="0"/>
              <a:t> </a:t>
            </a:r>
          </a:p>
        </p:txBody>
      </p:sp>
      <p:sp>
        <p:nvSpPr>
          <p:cNvPr id="206" name="Rectangle 80">
            <a:extLst>
              <a:ext uri="{FF2B5EF4-FFF2-40B4-BE49-F238E27FC236}">
                <a16:creationId xmlns:a16="http://schemas.microsoft.com/office/drawing/2014/main" id="{2F0F143B-3981-4FC2-BB15-0C5867633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 for the Institute of Museum and Library Services">
            <a:extLst>
              <a:ext uri="{FF2B5EF4-FFF2-40B4-BE49-F238E27FC236}">
                <a16:creationId xmlns:a16="http://schemas.microsoft.com/office/drawing/2014/main" id="{95DA30B5-B1A7-4542-86DD-9E699162C943}"/>
              </a:ext>
            </a:extLst>
          </p:cNvPr>
          <p:cNvPicPr>
            <a:picLocks noChangeAspect="1"/>
          </p:cNvPicPr>
          <p:nvPr/>
        </p:nvPicPr>
        <p:blipFill>
          <a:blip r:embed="rId3"/>
          <a:stretch>
            <a:fillRect/>
          </a:stretch>
        </p:blipFill>
        <p:spPr>
          <a:xfrm>
            <a:off x="6733030" y="991708"/>
            <a:ext cx="4818890" cy="2192594"/>
          </a:xfrm>
          <a:prstGeom prst="rect">
            <a:avLst/>
          </a:prstGeom>
        </p:spPr>
      </p:pic>
      <p:pic>
        <p:nvPicPr>
          <p:cNvPr id="6" name="Picture 5" descr="Logo of the University of South Carolina">
            <a:extLst>
              <a:ext uri="{FF2B5EF4-FFF2-40B4-BE49-F238E27FC236}">
                <a16:creationId xmlns:a16="http://schemas.microsoft.com/office/drawing/2014/main" id="{85CAB9AE-D125-F14E-9234-8F632734A3C9}"/>
              </a:ext>
            </a:extLst>
          </p:cNvPr>
          <p:cNvPicPr>
            <a:picLocks noChangeAspect="1"/>
          </p:cNvPicPr>
          <p:nvPr/>
        </p:nvPicPr>
        <p:blipFill>
          <a:blip r:embed="rId4"/>
          <a:stretch>
            <a:fillRect/>
          </a:stretch>
        </p:blipFill>
        <p:spPr>
          <a:xfrm>
            <a:off x="6733030" y="3671316"/>
            <a:ext cx="4818890" cy="1301100"/>
          </a:xfrm>
          <a:prstGeom prst="rect">
            <a:avLst/>
          </a:prstGeom>
        </p:spPr>
      </p:pic>
    </p:spTree>
    <p:extLst>
      <p:ext uri="{BB962C8B-B14F-4D97-AF65-F5344CB8AC3E}">
        <p14:creationId xmlns:p14="http://schemas.microsoft.com/office/powerpoint/2010/main" val="747334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32120-647E-7942-A611-F5668BE8BB90}"/>
              </a:ext>
            </a:extLst>
          </p:cNvPr>
          <p:cNvSpPr>
            <a:spLocks noGrp="1"/>
          </p:cNvSpPr>
          <p:nvPr>
            <p:ph type="title"/>
          </p:nvPr>
        </p:nvSpPr>
        <p:spPr>
          <a:xfrm>
            <a:off x="2231136" y="360843"/>
            <a:ext cx="7729728" cy="1188720"/>
          </a:xfrm>
        </p:spPr>
        <p:txBody>
          <a:bodyPr/>
          <a:lstStyle/>
          <a:p>
            <a:r>
              <a:rPr lang="en-US" dirty="0"/>
              <a:t>References</a:t>
            </a:r>
          </a:p>
        </p:txBody>
      </p:sp>
      <p:sp>
        <p:nvSpPr>
          <p:cNvPr id="3" name="Content Placeholder 2">
            <a:extLst>
              <a:ext uri="{FF2B5EF4-FFF2-40B4-BE49-F238E27FC236}">
                <a16:creationId xmlns:a16="http://schemas.microsoft.com/office/drawing/2014/main" id="{8383A0B4-2509-DA42-BC0F-DD8544DAAFF2}"/>
              </a:ext>
            </a:extLst>
          </p:cNvPr>
          <p:cNvSpPr>
            <a:spLocks noGrp="1"/>
          </p:cNvSpPr>
          <p:nvPr>
            <p:ph idx="1"/>
          </p:nvPr>
        </p:nvSpPr>
        <p:spPr>
          <a:xfrm>
            <a:off x="2231136" y="1878008"/>
            <a:ext cx="7729728" cy="4619149"/>
          </a:xfrm>
        </p:spPr>
        <p:txBody>
          <a:bodyPr>
            <a:normAutofit fontScale="92500" lnSpcReduction="20000"/>
          </a:bodyPr>
          <a:lstStyle/>
          <a:p>
            <a:r>
              <a:rPr lang="en-US" dirty="0"/>
              <a:t>Baba, Z., &amp; </a:t>
            </a:r>
            <a:r>
              <a:rPr lang="en-US" dirty="0" err="1"/>
              <a:t>Abrizah</a:t>
            </a:r>
            <a:r>
              <a:rPr lang="en-US" dirty="0"/>
              <a:t>, A. (2018). Transformation strategies in community engagement: Selected initiatives by Malaysian libraries. </a:t>
            </a:r>
            <a:r>
              <a:rPr lang="en-US" i="1" dirty="0"/>
              <a:t>IFLA journal</a:t>
            </a:r>
            <a:r>
              <a:rPr lang="en-US" dirty="0"/>
              <a:t>, </a:t>
            </a:r>
            <a:r>
              <a:rPr lang="en-US" i="1" dirty="0"/>
              <a:t>44</a:t>
            </a:r>
            <a:r>
              <a:rPr lang="en-US" dirty="0"/>
              <a:t>(2), 90-105.</a:t>
            </a:r>
          </a:p>
          <a:p>
            <a:r>
              <a:rPr lang="en-US" dirty="0"/>
              <a:t>Cooke, N. A. (2016). </a:t>
            </a:r>
            <a:r>
              <a:rPr lang="en-US" i="1" dirty="0"/>
              <a:t>Information services to diverse populations: Developing culturally competent library professionals</a:t>
            </a:r>
            <a:r>
              <a:rPr lang="en-US" dirty="0"/>
              <a:t>. ABC-CLIO.</a:t>
            </a:r>
          </a:p>
          <a:p>
            <a:r>
              <a:rPr lang="en-US" dirty="0" err="1"/>
              <a:t>Frohmann</a:t>
            </a:r>
            <a:r>
              <a:rPr lang="en-US" dirty="0"/>
              <a:t>, B. (1992) The Power of Images: A Discourse Analysis of the Cognitive Viewpoint. </a:t>
            </a:r>
            <a:r>
              <a:rPr lang="en-US" i="1" dirty="0"/>
              <a:t>Journal of Documentation</a:t>
            </a:r>
            <a:r>
              <a:rPr lang="en-US" dirty="0"/>
              <a:t>, 48, 365-386.</a:t>
            </a:r>
          </a:p>
          <a:p>
            <a:r>
              <a:rPr lang="en-US" dirty="0">
                <a:solidFill>
                  <a:schemeClr val="tx1"/>
                </a:solidFill>
              </a:rPr>
              <a:t>Greyson, D. (2013). Information world mapping: A participatory, visual, elicitation activity for information practice interviews. Proceedings of the American Society for Information Science and Technology, 50(1), 1-4.</a:t>
            </a:r>
          </a:p>
          <a:p>
            <a:r>
              <a:rPr lang="en-US" dirty="0"/>
              <a:t>Julien, H. (1999). Where to from here? Results of an empirical study and user-</a:t>
            </a:r>
            <a:r>
              <a:rPr lang="en-US" dirty="0" err="1"/>
              <a:t>centred</a:t>
            </a:r>
            <a:r>
              <a:rPr lang="en-US" dirty="0"/>
              <a:t> implications for information design. In T. D. Wilson and D. K. Allen (Eds) </a:t>
            </a:r>
            <a:r>
              <a:rPr lang="en-US" i="1" dirty="0"/>
              <a:t>Exploring the Contexts of Information </a:t>
            </a:r>
            <a:r>
              <a:rPr lang="en-US" i="1" dirty="0" err="1"/>
              <a:t>Behaviour</a:t>
            </a:r>
            <a:r>
              <a:rPr lang="en-US" dirty="0"/>
              <a:t>, (pp. 586-596) London, Taylor Graham.</a:t>
            </a:r>
            <a:endParaRPr lang="en-US" dirty="0">
              <a:solidFill>
                <a:schemeClr val="tx1"/>
              </a:solidFill>
            </a:endParaRPr>
          </a:p>
          <a:p>
            <a:r>
              <a:rPr lang="en-US" dirty="0"/>
              <a:t>Ma, J., Stahl, L., &amp; Knotts, E. (2018). Emerging roles of health information professionals for library and information science curriculum development: a scoping review. </a:t>
            </a:r>
            <a:r>
              <a:rPr lang="en-US" i="1" dirty="0"/>
              <a:t>Journal of the Medical Library Association: JMLA</a:t>
            </a:r>
            <a:r>
              <a:rPr lang="en-US" dirty="0"/>
              <a:t>, 106(4), 432.</a:t>
            </a:r>
            <a:endParaRPr lang="en-US" dirty="0">
              <a:solidFill>
                <a:schemeClr val="tx1"/>
              </a:solidFill>
            </a:endParaRPr>
          </a:p>
          <a:p>
            <a:r>
              <a:rPr lang="en-US" dirty="0"/>
              <a:t>Matthews, D. D., &amp; Lee, J. G. (2014). A profile of North Carolina lesbian, gay, and bisexual health disparities, 2011. </a:t>
            </a:r>
            <a:r>
              <a:rPr lang="en-US" i="1" dirty="0"/>
              <a:t>American journal of public health</a:t>
            </a:r>
            <a:r>
              <a:rPr lang="en-US" dirty="0"/>
              <a:t>, </a:t>
            </a:r>
            <a:r>
              <a:rPr lang="en-US" i="1" dirty="0"/>
              <a:t>104</a:t>
            </a:r>
            <a:r>
              <a:rPr lang="en-US" dirty="0"/>
              <a:t>(6), e98-e105.</a:t>
            </a:r>
          </a:p>
          <a:p>
            <a:endParaRPr lang="en-US" dirty="0"/>
          </a:p>
        </p:txBody>
      </p:sp>
    </p:spTree>
    <p:extLst>
      <p:ext uri="{BB962C8B-B14F-4D97-AF65-F5344CB8AC3E}">
        <p14:creationId xmlns:p14="http://schemas.microsoft.com/office/powerpoint/2010/main" val="3518719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DF6448-759A-0D4B-8D75-54CFB45E85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68818" cy="6866676"/>
          </a:xfrm>
          <a:prstGeom prst="rect">
            <a:avLst/>
          </a:prstGeom>
        </p:spPr>
      </p:pic>
      <p:sp>
        <p:nvSpPr>
          <p:cNvPr id="2" name="Title 1">
            <a:extLst>
              <a:ext uri="{FF2B5EF4-FFF2-40B4-BE49-F238E27FC236}">
                <a16:creationId xmlns:a16="http://schemas.microsoft.com/office/drawing/2014/main" id="{622934A5-A8DB-8844-B22B-2A363E6147F5}"/>
              </a:ext>
            </a:extLst>
          </p:cNvPr>
          <p:cNvSpPr>
            <a:spLocks noGrp="1"/>
          </p:cNvSpPr>
          <p:nvPr>
            <p:ph type="title"/>
          </p:nvPr>
        </p:nvSpPr>
        <p:spPr>
          <a:xfrm>
            <a:off x="2277979" y="1053962"/>
            <a:ext cx="6716669" cy="1320269"/>
          </a:xfrm>
          <a:noFill/>
          <a:ln>
            <a:solidFill>
              <a:srgbClr val="FFFFFF"/>
            </a:solidFill>
          </a:ln>
        </p:spPr>
        <p:txBody>
          <a:bodyPr>
            <a:normAutofit/>
          </a:bodyPr>
          <a:lstStyle/>
          <a:p>
            <a:r>
              <a:rPr lang="en-US" sz="2400" i="1" dirty="0">
                <a:solidFill>
                  <a:schemeClr val="bg1"/>
                </a:solidFill>
              </a:rPr>
              <a:t>Introduction: </a:t>
            </a:r>
            <a:r>
              <a:rPr lang="en-US" sz="2400" dirty="0">
                <a:solidFill>
                  <a:schemeClr val="bg1"/>
                </a:solidFill>
              </a:rPr>
              <a:t>Re-thinking deficit models</a:t>
            </a:r>
          </a:p>
        </p:txBody>
      </p:sp>
      <p:sp>
        <p:nvSpPr>
          <p:cNvPr id="3" name="Content Placeholder 2">
            <a:extLst>
              <a:ext uri="{FF2B5EF4-FFF2-40B4-BE49-F238E27FC236}">
                <a16:creationId xmlns:a16="http://schemas.microsoft.com/office/drawing/2014/main" id="{97018E8E-119A-754D-85E6-522BD57496B8}"/>
              </a:ext>
            </a:extLst>
          </p:cNvPr>
          <p:cNvSpPr>
            <a:spLocks noGrp="1"/>
          </p:cNvSpPr>
          <p:nvPr>
            <p:ph idx="1"/>
          </p:nvPr>
        </p:nvSpPr>
        <p:spPr>
          <a:xfrm>
            <a:off x="2403829" y="2690462"/>
            <a:ext cx="6464968" cy="3586616"/>
          </a:xfrm>
        </p:spPr>
        <p:txBody>
          <a:bodyPr>
            <a:noAutofit/>
          </a:bodyPr>
          <a:lstStyle/>
          <a:p>
            <a:r>
              <a:rPr lang="en-US" sz="2100" dirty="0">
                <a:solidFill>
                  <a:schemeClr val="bg1"/>
                </a:solidFill>
              </a:rPr>
              <a:t>Deficit models focus on identifying </a:t>
            </a:r>
            <a:r>
              <a:rPr lang="en-US" sz="2100" b="1" dirty="0">
                <a:solidFill>
                  <a:schemeClr val="bg1"/>
                </a:solidFill>
              </a:rPr>
              <a:t>problems </a:t>
            </a:r>
            <a:r>
              <a:rPr lang="en-US" sz="2100" dirty="0">
                <a:solidFill>
                  <a:schemeClr val="bg1"/>
                </a:solidFill>
              </a:rPr>
              <a:t>&amp;</a:t>
            </a:r>
            <a:r>
              <a:rPr lang="en-US" sz="2100" b="1" dirty="0">
                <a:solidFill>
                  <a:schemeClr val="bg1"/>
                </a:solidFill>
              </a:rPr>
              <a:t> needs</a:t>
            </a:r>
          </a:p>
          <a:p>
            <a:r>
              <a:rPr lang="en-US" sz="2100" dirty="0">
                <a:solidFill>
                  <a:schemeClr val="bg1"/>
                </a:solidFill>
              </a:rPr>
              <a:t>Public health policy development addressing </a:t>
            </a:r>
            <a:r>
              <a:rPr lang="en-US" sz="2100" b="1" dirty="0">
                <a:solidFill>
                  <a:schemeClr val="bg1"/>
                </a:solidFill>
              </a:rPr>
              <a:t>failures</a:t>
            </a:r>
            <a:r>
              <a:rPr lang="en-US" sz="2100" dirty="0">
                <a:solidFill>
                  <a:schemeClr val="bg1"/>
                </a:solidFill>
              </a:rPr>
              <a:t> of individuals &amp; communities to avoid disease </a:t>
            </a:r>
            <a:r>
              <a:rPr lang="en-US" sz="2100" i="1" dirty="0">
                <a:solidFill>
                  <a:schemeClr val="bg1"/>
                </a:solidFill>
              </a:rPr>
              <a:t>(Morgan &amp; </a:t>
            </a:r>
            <a:r>
              <a:rPr lang="en-US" sz="2100" i="1" dirty="0" err="1">
                <a:solidFill>
                  <a:schemeClr val="bg1"/>
                </a:solidFill>
              </a:rPr>
              <a:t>Ziglio</a:t>
            </a:r>
            <a:r>
              <a:rPr lang="en-US" sz="2100" i="1" dirty="0">
                <a:solidFill>
                  <a:schemeClr val="bg1"/>
                </a:solidFill>
              </a:rPr>
              <a:t>, 2006; </a:t>
            </a:r>
            <a:r>
              <a:rPr lang="en-US" sz="2100" i="1" dirty="0" err="1">
                <a:solidFill>
                  <a:schemeClr val="bg1"/>
                </a:solidFill>
              </a:rPr>
              <a:t>Ziglio</a:t>
            </a:r>
            <a:r>
              <a:rPr lang="en-US" sz="2100" i="1" dirty="0">
                <a:solidFill>
                  <a:schemeClr val="bg1"/>
                </a:solidFill>
              </a:rPr>
              <a:t> et al., 2000)</a:t>
            </a:r>
          </a:p>
          <a:p>
            <a:r>
              <a:rPr lang="en-US" sz="2100" dirty="0">
                <a:solidFill>
                  <a:schemeClr val="bg1"/>
                </a:solidFill>
              </a:rPr>
              <a:t>Library &amp; Information Science (LIS) framing of </a:t>
            </a:r>
            <a:r>
              <a:rPr lang="en-US" sz="2100" b="1" dirty="0">
                <a:solidFill>
                  <a:schemeClr val="bg1"/>
                </a:solidFill>
              </a:rPr>
              <a:t>“needy” individuals </a:t>
            </a:r>
            <a:r>
              <a:rPr lang="en-US" sz="2100" i="1" dirty="0">
                <a:solidFill>
                  <a:schemeClr val="bg1"/>
                </a:solidFill>
              </a:rPr>
              <a:t>(</a:t>
            </a:r>
            <a:r>
              <a:rPr lang="en-US" sz="2100" i="1" dirty="0" err="1">
                <a:solidFill>
                  <a:schemeClr val="bg1"/>
                </a:solidFill>
              </a:rPr>
              <a:t>Frohmann</a:t>
            </a:r>
            <a:r>
              <a:rPr lang="en-US" sz="2100" i="1" dirty="0">
                <a:solidFill>
                  <a:schemeClr val="bg1"/>
                </a:solidFill>
              </a:rPr>
              <a:t>, 1992; Julien, 1999; Olsson,  2005)</a:t>
            </a:r>
            <a:endParaRPr lang="en-US" sz="2100" dirty="0">
              <a:solidFill>
                <a:schemeClr val="bg1"/>
              </a:solidFill>
            </a:endParaRPr>
          </a:p>
          <a:p>
            <a:r>
              <a:rPr lang="en-US" sz="2100" dirty="0">
                <a:solidFill>
                  <a:schemeClr val="bg1"/>
                </a:solidFill>
              </a:rPr>
              <a:t>Health librarianship focuses on </a:t>
            </a:r>
            <a:r>
              <a:rPr lang="en-US" sz="2100" b="1" dirty="0">
                <a:solidFill>
                  <a:schemeClr val="bg1"/>
                </a:solidFill>
              </a:rPr>
              <a:t>universal medical information </a:t>
            </a:r>
            <a:r>
              <a:rPr lang="en-US" sz="2100" dirty="0">
                <a:solidFill>
                  <a:schemeClr val="bg1"/>
                </a:solidFill>
              </a:rPr>
              <a:t>&amp;</a:t>
            </a:r>
            <a:r>
              <a:rPr lang="en-US" sz="2100" b="1" dirty="0">
                <a:solidFill>
                  <a:schemeClr val="bg1"/>
                </a:solidFill>
              </a:rPr>
              <a:t> education</a:t>
            </a:r>
            <a:r>
              <a:rPr lang="en-US" sz="2100" dirty="0">
                <a:solidFill>
                  <a:schemeClr val="bg1"/>
                </a:solidFill>
              </a:rPr>
              <a:t> </a:t>
            </a:r>
            <a:r>
              <a:rPr lang="en-US" sz="2100" i="1" dirty="0">
                <a:solidFill>
                  <a:schemeClr val="bg1"/>
                </a:solidFill>
              </a:rPr>
              <a:t>(Morris &amp; Hawkins, 2016; Ma, et al., 2018)  </a:t>
            </a:r>
          </a:p>
        </p:txBody>
      </p:sp>
      <p:grpSp>
        <p:nvGrpSpPr>
          <p:cNvPr id="7" name="Group 6">
            <a:extLst>
              <a:ext uri="{FF2B5EF4-FFF2-40B4-BE49-F238E27FC236}">
                <a16:creationId xmlns:a16="http://schemas.microsoft.com/office/drawing/2014/main" id="{C8B89269-7052-9748-89B5-3BBDF99E45C3}"/>
              </a:ext>
              <a:ext uri="{C183D7F6-B498-43B3-948B-1728B52AA6E4}">
                <adec:decorative xmlns:adec="http://schemas.microsoft.com/office/drawing/2017/decorative" val="1"/>
              </a:ext>
            </a:extLst>
          </p:cNvPr>
          <p:cNvGrpSpPr/>
          <p:nvPr/>
        </p:nvGrpSpPr>
        <p:grpSpPr>
          <a:xfrm>
            <a:off x="9113271" y="6201948"/>
            <a:ext cx="2811072" cy="664728"/>
            <a:chOff x="7777792" y="6201948"/>
            <a:chExt cx="2811072" cy="664728"/>
          </a:xfrm>
        </p:grpSpPr>
        <p:pic>
          <p:nvPicPr>
            <p:cNvPr id="11" name="Picture 10">
              <a:extLst>
                <a:ext uri="{FF2B5EF4-FFF2-40B4-BE49-F238E27FC236}">
                  <a16:creationId xmlns:a16="http://schemas.microsoft.com/office/drawing/2014/main" id="{861849AD-B220-5A4B-88E4-229CE306BB2F}"/>
                </a:ext>
              </a:extLst>
            </p:cNvPr>
            <p:cNvPicPr>
              <a:picLocks noChangeAspect="1"/>
            </p:cNvPicPr>
            <p:nvPr/>
          </p:nvPicPr>
          <p:blipFill>
            <a:blip r:embed="rId4"/>
            <a:stretch>
              <a:fillRect/>
            </a:stretch>
          </p:blipFill>
          <p:spPr>
            <a:xfrm>
              <a:off x="7777792" y="6201948"/>
              <a:ext cx="1462401" cy="664728"/>
            </a:xfrm>
            <a:prstGeom prst="rect">
              <a:avLst/>
            </a:prstGeom>
          </p:spPr>
        </p:pic>
        <p:pic>
          <p:nvPicPr>
            <p:cNvPr id="12" name="Picture 11">
              <a:extLst>
                <a:ext uri="{FF2B5EF4-FFF2-40B4-BE49-F238E27FC236}">
                  <a16:creationId xmlns:a16="http://schemas.microsoft.com/office/drawing/2014/main" id="{1A4AE18A-7DA1-D640-AB99-59A9EEA62428}"/>
                </a:ext>
              </a:extLst>
            </p:cNvPr>
            <p:cNvPicPr>
              <a:picLocks noChangeAspect="1"/>
            </p:cNvPicPr>
            <p:nvPr/>
          </p:nvPicPr>
          <p:blipFill>
            <a:blip r:embed="rId5"/>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2353591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32120-647E-7942-A611-F5668BE8BB90}"/>
              </a:ext>
            </a:extLst>
          </p:cNvPr>
          <p:cNvSpPr>
            <a:spLocks noGrp="1"/>
          </p:cNvSpPr>
          <p:nvPr>
            <p:ph type="title"/>
          </p:nvPr>
        </p:nvSpPr>
        <p:spPr>
          <a:xfrm>
            <a:off x="2231136" y="360843"/>
            <a:ext cx="7729728" cy="1188720"/>
          </a:xfrm>
        </p:spPr>
        <p:txBody>
          <a:bodyPr/>
          <a:lstStyle/>
          <a:p>
            <a:r>
              <a:rPr lang="en-US" dirty="0"/>
              <a:t>References</a:t>
            </a:r>
          </a:p>
        </p:txBody>
      </p:sp>
      <p:sp>
        <p:nvSpPr>
          <p:cNvPr id="3" name="Content Placeholder 2">
            <a:extLst>
              <a:ext uri="{FF2B5EF4-FFF2-40B4-BE49-F238E27FC236}">
                <a16:creationId xmlns:a16="http://schemas.microsoft.com/office/drawing/2014/main" id="{8383A0B4-2509-DA42-BC0F-DD8544DAAFF2}"/>
              </a:ext>
            </a:extLst>
          </p:cNvPr>
          <p:cNvSpPr>
            <a:spLocks noGrp="1"/>
          </p:cNvSpPr>
          <p:nvPr>
            <p:ph idx="1"/>
          </p:nvPr>
        </p:nvSpPr>
        <p:spPr>
          <a:xfrm>
            <a:off x="1507161" y="1570130"/>
            <a:ext cx="9177678" cy="4947593"/>
          </a:xfrm>
        </p:spPr>
        <p:txBody>
          <a:bodyPr>
            <a:normAutofit fontScale="92500" lnSpcReduction="20000"/>
          </a:bodyPr>
          <a:lstStyle/>
          <a:p>
            <a:endParaRPr lang="en-US" dirty="0"/>
          </a:p>
          <a:p>
            <a:r>
              <a:rPr lang="en-US" dirty="0"/>
              <a:t>Morgan, A. &amp; </a:t>
            </a:r>
            <a:r>
              <a:rPr lang="en-US" dirty="0" err="1"/>
              <a:t>Ziglio</a:t>
            </a:r>
            <a:r>
              <a:rPr lang="en-US" dirty="0"/>
              <a:t>, E. (2006) Foreword. In: </a:t>
            </a:r>
            <a:r>
              <a:rPr lang="en-US" i="1" dirty="0"/>
              <a:t>Capability and resilience: beating the odds.</a:t>
            </a:r>
            <a:r>
              <a:rPr lang="en-US" dirty="0"/>
              <a:t> Department of Epidemiology and Public Health, University College London, London.</a:t>
            </a:r>
          </a:p>
          <a:p>
            <a:r>
              <a:rPr lang="en-US" dirty="0"/>
              <a:t>Morris, M., &amp; Hawkins, B. (2016). Towards a new specialization in health librarianship: LGBTQ health. </a:t>
            </a:r>
            <a:r>
              <a:rPr lang="en-US" i="1" dirty="0"/>
              <a:t>Journal of the Canadian Health Libraries Association</a:t>
            </a:r>
            <a:r>
              <a:rPr lang="en-US" dirty="0"/>
              <a:t>, 37(1), 20-23.</a:t>
            </a:r>
          </a:p>
          <a:p>
            <a:r>
              <a:rPr lang="en-US" dirty="0"/>
              <a:t>Olsson, M. (2005). Beyond ‘needy’ individuals: conceptualizing information behavior. </a:t>
            </a:r>
            <a:r>
              <a:rPr lang="en-US" i="1" dirty="0"/>
              <a:t>Proceedings of the American Society for Information Science and Technology</a:t>
            </a:r>
            <a:r>
              <a:rPr lang="en-US" dirty="0"/>
              <a:t>, </a:t>
            </a:r>
            <a:r>
              <a:rPr lang="en-US" i="1" dirty="0"/>
              <a:t>42</a:t>
            </a:r>
            <a:r>
              <a:rPr lang="en-US" dirty="0"/>
              <a:t>(1).</a:t>
            </a:r>
          </a:p>
          <a:p>
            <a:r>
              <a:rPr lang="en-US" dirty="0"/>
              <a:t>Pollack, H. (2008). Moral, prudential, and political arguments about harm reduction. </a:t>
            </a:r>
            <a:r>
              <a:rPr lang="en-US" i="1" dirty="0"/>
              <a:t>Contemporary Drug Problems</a:t>
            </a:r>
            <a:r>
              <a:rPr lang="en-US" dirty="0"/>
              <a:t>, 35, 211 - 239.</a:t>
            </a:r>
          </a:p>
          <a:p>
            <a:r>
              <a:rPr lang="en-US" dirty="0"/>
              <a:t>Raj, S., Sharma, V. L., Singh, A., &amp; Goel, S. (2015). The health information seeking </a:t>
            </a:r>
            <a:r>
              <a:rPr lang="en-US" dirty="0" err="1"/>
              <a:t>behaviour</a:t>
            </a:r>
            <a:r>
              <a:rPr lang="en-US" dirty="0"/>
              <a:t> and needs of community health workers in Chandigarh in Northern India. </a:t>
            </a:r>
            <a:r>
              <a:rPr lang="en-US" i="1" dirty="0"/>
              <a:t>Health Information &amp; Libraries Journal</a:t>
            </a:r>
            <a:r>
              <a:rPr lang="en-US" dirty="0"/>
              <a:t>, </a:t>
            </a:r>
            <a:r>
              <a:rPr lang="en-US" i="1" dirty="0"/>
              <a:t>32</a:t>
            </a:r>
            <a:r>
              <a:rPr lang="en-US" dirty="0"/>
              <a:t>(2), 143-149</a:t>
            </a:r>
          </a:p>
          <a:p>
            <a:r>
              <a:rPr lang="en-US" dirty="0"/>
              <a:t>Romanelli, M., &amp; Hudson, K. D. (2017). Individual and systemic barriers to health care: Perspectives of lesbian, gay, bisexual, and transgender adults. </a:t>
            </a:r>
            <a:r>
              <a:rPr lang="en-US" i="1" dirty="0"/>
              <a:t>American Journal of Orthopsychiatry</a:t>
            </a:r>
            <a:r>
              <a:rPr lang="en-US" dirty="0"/>
              <a:t>, </a:t>
            </a:r>
            <a:r>
              <a:rPr lang="en-US" i="1" dirty="0"/>
              <a:t>87</a:t>
            </a:r>
            <a:r>
              <a:rPr lang="en-US" dirty="0"/>
              <a:t>(6), 714.</a:t>
            </a:r>
          </a:p>
          <a:p>
            <a:r>
              <a:rPr lang="en-US" dirty="0">
                <a:solidFill>
                  <a:srgbClr val="404040"/>
                </a:solidFill>
              </a:rPr>
              <a:t>Williams Institute (2018). LGBT people in South Carolina. Retrieved from: </a:t>
            </a:r>
            <a:r>
              <a:rPr lang="en-US" dirty="0">
                <a:solidFill>
                  <a:srgbClr val="404040"/>
                </a:solidFill>
                <a:hlinkClick r:id="rId3"/>
              </a:rPr>
              <a:t>https://williamsinstitute.law.ucla.edu/wp-content/uploads/South-Carolina-fact-sheet.pdf</a:t>
            </a:r>
            <a:r>
              <a:rPr lang="en-US" dirty="0">
                <a:solidFill>
                  <a:srgbClr val="404040"/>
                </a:solidFill>
              </a:rPr>
              <a:t> </a:t>
            </a:r>
          </a:p>
          <a:p>
            <a:r>
              <a:rPr lang="en-US" dirty="0" err="1">
                <a:solidFill>
                  <a:srgbClr val="404040"/>
                </a:solidFill>
              </a:rPr>
              <a:t>Ziglio</a:t>
            </a:r>
            <a:r>
              <a:rPr lang="en-US" dirty="0">
                <a:solidFill>
                  <a:srgbClr val="404040"/>
                </a:solidFill>
              </a:rPr>
              <a:t>, E., </a:t>
            </a:r>
            <a:r>
              <a:rPr lang="en-US" dirty="0" err="1">
                <a:solidFill>
                  <a:srgbClr val="404040"/>
                </a:solidFill>
              </a:rPr>
              <a:t>Hagard</a:t>
            </a:r>
            <a:r>
              <a:rPr lang="en-US" dirty="0">
                <a:solidFill>
                  <a:srgbClr val="404040"/>
                </a:solidFill>
              </a:rPr>
              <a:t>. S. &amp; Griffiths, J. (2000) Health promotion development in Europe: achievements and challenges. </a:t>
            </a:r>
            <a:r>
              <a:rPr lang="en-US" i="1" dirty="0">
                <a:solidFill>
                  <a:srgbClr val="404040"/>
                </a:solidFill>
              </a:rPr>
              <a:t>Health Promotion International </a:t>
            </a:r>
            <a:r>
              <a:rPr lang="en-US" dirty="0">
                <a:solidFill>
                  <a:srgbClr val="404040"/>
                </a:solidFill>
              </a:rPr>
              <a:t>vol 15, no. 2, pp. 143-153.</a:t>
            </a:r>
          </a:p>
          <a:p>
            <a:pPr marL="0" indent="0">
              <a:buNone/>
            </a:pPr>
            <a:endParaRPr lang="en-US" dirty="0">
              <a:solidFill>
                <a:srgbClr val="404040"/>
              </a:solidFill>
            </a:endParaRPr>
          </a:p>
          <a:p>
            <a:endParaRPr lang="en-US" dirty="0"/>
          </a:p>
          <a:p>
            <a:endParaRPr lang="en-US" dirty="0"/>
          </a:p>
          <a:p>
            <a:endParaRPr lang="en-US" dirty="0"/>
          </a:p>
        </p:txBody>
      </p:sp>
    </p:spTree>
    <p:extLst>
      <p:ext uri="{BB962C8B-B14F-4D97-AF65-F5344CB8AC3E}">
        <p14:creationId xmlns:p14="http://schemas.microsoft.com/office/powerpoint/2010/main" val="3802474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97352" y="964692"/>
            <a:ext cx="5797296" cy="1188720"/>
          </a:xfrm>
          <a:prstGeom prst="rect">
            <a:avLst/>
          </a:prstGeom>
        </p:spPr>
        <p:txBody>
          <a:bodyPr spcFirstLastPara="1" vert="horz" wrap="square" lIns="243840" tIns="243840" rIns="243840" bIns="243840" rtlCol="0" anchor="ctr" anchorCtr="0">
            <a:normAutofit/>
          </a:bodyPr>
          <a:lstStyle/>
          <a:p>
            <a:pPr defTabSz="1219170">
              <a:spcBef>
                <a:spcPct val="0"/>
              </a:spcBef>
            </a:pPr>
            <a:r>
              <a:rPr lang="en-US" sz="3200" spc="267"/>
              <a:t>Today’s Presentation</a:t>
            </a:r>
          </a:p>
        </p:txBody>
      </p:sp>
      <p:graphicFrame>
        <p:nvGraphicFramePr>
          <p:cNvPr id="69" name="Google Shape;67;p15">
            <a:extLst>
              <a:ext uri="{FF2B5EF4-FFF2-40B4-BE49-F238E27FC236}">
                <a16:creationId xmlns:a16="http://schemas.microsoft.com/office/drawing/2014/main" id="{F358C57B-D8F9-41E7-82B6-FB9D2666D5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028833"/>
              </p:ext>
            </p:extLst>
          </p:nvPr>
        </p:nvGraphicFramePr>
        <p:xfrm>
          <a:off x="1513829" y="2153412"/>
          <a:ext cx="9164341" cy="4161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C5DDFDBC-C7FE-FF41-AE7E-7E673B0A4954}"/>
              </a:ext>
              <a:ext uri="{C183D7F6-B498-43B3-948B-1728B52AA6E4}">
                <adec:decorative xmlns:adec="http://schemas.microsoft.com/office/drawing/2017/decorative" val="1"/>
              </a:ext>
            </a:extLst>
          </p:cNvPr>
          <p:cNvGrpSpPr/>
          <p:nvPr/>
        </p:nvGrpSpPr>
        <p:grpSpPr>
          <a:xfrm>
            <a:off x="9098592" y="6193272"/>
            <a:ext cx="2811072" cy="664728"/>
            <a:chOff x="7777792" y="6201948"/>
            <a:chExt cx="2811072" cy="664728"/>
          </a:xfrm>
        </p:grpSpPr>
        <p:pic>
          <p:nvPicPr>
            <p:cNvPr id="5" name="Picture 4">
              <a:extLst>
                <a:ext uri="{FF2B5EF4-FFF2-40B4-BE49-F238E27FC236}">
                  <a16:creationId xmlns:a16="http://schemas.microsoft.com/office/drawing/2014/main" id="{D7390AB2-76E6-F847-B19D-4AE9F73B2194}"/>
                </a:ext>
              </a:extLst>
            </p:cNvPr>
            <p:cNvPicPr>
              <a:picLocks noChangeAspect="1"/>
            </p:cNvPicPr>
            <p:nvPr/>
          </p:nvPicPr>
          <p:blipFill>
            <a:blip r:embed="rId8"/>
            <a:stretch>
              <a:fillRect/>
            </a:stretch>
          </p:blipFill>
          <p:spPr>
            <a:xfrm>
              <a:off x="7777792" y="6201948"/>
              <a:ext cx="1462401" cy="664728"/>
            </a:xfrm>
            <a:prstGeom prst="rect">
              <a:avLst/>
            </a:prstGeom>
          </p:spPr>
        </p:pic>
        <p:pic>
          <p:nvPicPr>
            <p:cNvPr id="6" name="Picture 5">
              <a:extLst>
                <a:ext uri="{FF2B5EF4-FFF2-40B4-BE49-F238E27FC236}">
                  <a16:creationId xmlns:a16="http://schemas.microsoft.com/office/drawing/2014/main" id="{65F20DCF-EBE5-A54C-8D6F-8199FB2FD4AE}"/>
                </a:ext>
              </a:extLst>
            </p:cNvPr>
            <p:cNvPicPr>
              <a:picLocks noChangeAspect="1"/>
            </p:cNvPicPr>
            <p:nvPr/>
          </p:nvPicPr>
          <p:blipFill>
            <a:blip r:embed="rId9"/>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2847292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59"/>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wo images standing back to back.&#10;&#10;">
            <a:extLst>
              <a:ext uri="{FF2B5EF4-FFF2-40B4-BE49-F238E27FC236}">
                <a16:creationId xmlns:a16="http://schemas.microsoft.com/office/drawing/2014/main" id="{41F9BBDD-3DDC-BA46-ADD7-23664059457C}"/>
              </a:ext>
            </a:extLst>
          </p:cNvPr>
          <p:cNvPicPr>
            <a:picLocks noChangeAspect="1"/>
          </p:cNvPicPr>
          <p:nvPr/>
        </p:nvPicPr>
        <p:blipFill rotWithShape="1">
          <a:blip r:embed="rId3"/>
          <a:srcRect r="17530"/>
          <a:stretch/>
        </p:blipFill>
        <p:spPr>
          <a:xfrm>
            <a:off x="4650909" y="10"/>
            <a:ext cx="7541090" cy="6857989"/>
          </a:xfrm>
          <a:prstGeom prst="rect">
            <a:avLst/>
          </a:prstGeom>
        </p:spPr>
      </p:pic>
      <p:sp>
        <p:nvSpPr>
          <p:cNvPr id="81" name="Rectangle 8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0" name="Google Shape;60;p14"/>
          <p:cNvSpPr txBox="1">
            <a:spLocks noGrp="1"/>
          </p:cNvSpPr>
          <p:nvPr>
            <p:ph type="title"/>
          </p:nvPr>
        </p:nvSpPr>
        <p:spPr>
          <a:xfrm>
            <a:off x="643467" y="643467"/>
            <a:ext cx="3363974" cy="1728044"/>
          </a:xfrm>
          <a:prstGeom prst="rect">
            <a:avLst/>
          </a:prstGeom>
          <a:noFill/>
          <a:ln>
            <a:solidFill>
              <a:schemeClr val="bg1"/>
            </a:solidFill>
          </a:ln>
        </p:spPr>
        <p:txBody>
          <a:bodyPr spcFirstLastPara="1" vert="horz" wrap="square" lIns="243840" tIns="243840" rIns="243840" bIns="243840" rtlCol="0" anchorCtr="0">
            <a:normAutofit fontScale="90000"/>
          </a:bodyPr>
          <a:lstStyle/>
          <a:p>
            <a:pPr defTabSz="1219170"/>
            <a:r>
              <a:rPr lang="en-US" spc="267" dirty="0">
                <a:solidFill>
                  <a:schemeClr val="bg1"/>
                </a:solidFill>
              </a:rPr>
              <a:t>Context: About the research study</a:t>
            </a:r>
          </a:p>
        </p:txBody>
      </p:sp>
      <p:sp>
        <p:nvSpPr>
          <p:cNvPr id="74" name="Google Shape;61;p14"/>
          <p:cNvSpPr txBox="1">
            <a:spLocks noGrp="1"/>
          </p:cNvSpPr>
          <p:nvPr>
            <p:ph idx="1"/>
          </p:nvPr>
        </p:nvSpPr>
        <p:spPr>
          <a:xfrm>
            <a:off x="643468" y="2638044"/>
            <a:ext cx="3363974" cy="3415622"/>
          </a:xfrm>
          <a:prstGeom prst="rect">
            <a:avLst/>
          </a:prstGeom>
        </p:spPr>
        <p:txBody>
          <a:bodyPr spcFirstLastPara="1" vert="horz" lIns="121920" tIns="60960" rIns="121920" bIns="60960" rtlCol="0" anchorCtr="0">
            <a:normAutofit/>
          </a:bodyPr>
          <a:lstStyle/>
          <a:p>
            <a:pPr marL="380990" indent="-380990" defTabSz="1219170">
              <a:spcBef>
                <a:spcPts val="1333"/>
              </a:spcBef>
            </a:pPr>
            <a:r>
              <a:rPr lang="en-US" dirty="0">
                <a:solidFill>
                  <a:schemeClr val="bg1"/>
                </a:solidFill>
              </a:rPr>
              <a:t>LGBTQ+ populations face serious </a:t>
            </a:r>
            <a:r>
              <a:rPr lang="en-US" b="1" dirty="0">
                <a:solidFill>
                  <a:schemeClr val="bg1"/>
                </a:solidFill>
              </a:rPr>
              <a:t>health challenges </a:t>
            </a:r>
            <a:r>
              <a:rPr lang="en-US" i="1" dirty="0">
                <a:solidFill>
                  <a:schemeClr val="bg1"/>
                </a:solidFill>
              </a:rPr>
              <a:t>(</a:t>
            </a:r>
            <a:r>
              <a:rPr lang="en-US" i="1" u="sng" dirty="0">
                <a:solidFill>
                  <a:schemeClr val="bg1"/>
                </a:solidFill>
                <a:hlinkClick r:id="rId4"/>
              </a:rPr>
              <a:t>HealthyPeople, 2019</a:t>
            </a:r>
            <a:r>
              <a:rPr lang="en-US" i="1" dirty="0">
                <a:solidFill>
                  <a:schemeClr val="bg1"/>
                </a:solidFill>
              </a:rPr>
              <a:t>)</a:t>
            </a:r>
          </a:p>
          <a:p>
            <a:pPr marL="380990" indent="-380990" defTabSz="1219170">
              <a:spcBef>
                <a:spcPts val="1333"/>
              </a:spcBef>
            </a:pPr>
            <a:r>
              <a:rPr lang="en-US" dirty="0">
                <a:solidFill>
                  <a:schemeClr val="bg1"/>
                </a:solidFill>
              </a:rPr>
              <a:t>Challenges are heightened in the </a:t>
            </a:r>
            <a:r>
              <a:rPr lang="en-US" b="1" dirty="0">
                <a:solidFill>
                  <a:schemeClr val="bg1"/>
                </a:solidFill>
              </a:rPr>
              <a:t>Southern United States </a:t>
            </a:r>
            <a:r>
              <a:rPr lang="en-US" i="1" dirty="0">
                <a:solidFill>
                  <a:schemeClr val="bg1"/>
                </a:solidFill>
              </a:rPr>
              <a:t>(Matthews &amp; Lee, 2014;  Williams Institute, 2019)</a:t>
            </a:r>
          </a:p>
          <a:p>
            <a:pPr marL="380990" indent="-380990" defTabSz="1219170">
              <a:spcBef>
                <a:spcPts val="1333"/>
              </a:spcBef>
            </a:pPr>
            <a:r>
              <a:rPr lang="en-US" b="1" dirty="0">
                <a:solidFill>
                  <a:schemeClr val="bg1"/>
                </a:solidFill>
              </a:rPr>
              <a:t>Informational barriers </a:t>
            </a:r>
            <a:r>
              <a:rPr lang="en-US" i="1" dirty="0">
                <a:solidFill>
                  <a:schemeClr val="bg1"/>
                </a:solidFill>
              </a:rPr>
              <a:t>(Morris &amp; Hawkins, 2016; Romanelli &amp; Hudson, 2017)</a:t>
            </a:r>
          </a:p>
        </p:txBody>
      </p:sp>
      <p:grpSp>
        <p:nvGrpSpPr>
          <p:cNvPr id="7" name="Group 6">
            <a:extLst>
              <a:ext uri="{FF2B5EF4-FFF2-40B4-BE49-F238E27FC236}">
                <a16:creationId xmlns:a16="http://schemas.microsoft.com/office/drawing/2014/main" id="{BFD93C3E-5662-E947-9B91-1CC40EEAD64E}"/>
              </a:ext>
              <a:ext uri="{C183D7F6-B498-43B3-948B-1728B52AA6E4}">
                <adec:decorative xmlns:adec="http://schemas.microsoft.com/office/drawing/2017/decorative" val="1"/>
              </a:ext>
            </a:extLst>
          </p:cNvPr>
          <p:cNvGrpSpPr/>
          <p:nvPr/>
        </p:nvGrpSpPr>
        <p:grpSpPr>
          <a:xfrm>
            <a:off x="9200192" y="6193272"/>
            <a:ext cx="2811072" cy="664728"/>
            <a:chOff x="7777792" y="6201948"/>
            <a:chExt cx="2811072" cy="664728"/>
          </a:xfrm>
        </p:grpSpPr>
        <p:pic>
          <p:nvPicPr>
            <p:cNvPr id="8" name="Picture 7">
              <a:extLst>
                <a:ext uri="{FF2B5EF4-FFF2-40B4-BE49-F238E27FC236}">
                  <a16:creationId xmlns:a16="http://schemas.microsoft.com/office/drawing/2014/main" id="{036FA7BC-95CA-0348-822A-FCF78C75028C}"/>
                </a:ext>
              </a:extLst>
            </p:cNvPr>
            <p:cNvPicPr>
              <a:picLocks noChangeAspect="1"/>
            </p:cNvPicPr>
            <p:nvPr/>
          </p:nvPicPr>
          <p:blipFill>
            <a:blip r:embed="rId5"/>
            <a:stretch>
              <a:fillRect/>
            </a:stretch>
          </p:blipFill>
          <p:spPr>
            <a:xfrm>
              <a:off x="7777792" y="6201948"/>
              <a:ext cx="1462401" cy="664728"/>
            </a:xfrm>
            <a:prstGeom prst="rect">
              <a:avLst/>
            </a:prstGeom>
          </p:spPr>
        </p:pic>
        <p:pic>
          <p:nvPicPr>
            <p:cNvPr id="9" name="Picture 8">
              <a:extLst>
                <a:ext uri="{FF2B5EF4-FFF2-40B4-BE49-F238E27FC236}">
                  <a16:creationId xmlns:a16="http://schemas.microsoft.com/office/drawing/2014/main" id="{9654845D-FBEE-6C45-B461-A6ECDE4B13A5}"/>
                </a:ext>
              </a:extLst>
            </p:cNvPr>
            <p:cNvPicPr>
              <a:picLocks noChangeAspect="1"/>
            </p:cNvPicPr>
            <p:nvPr/>
          </p:nvPicPr>
          <p:blipFill>
            <a:blip r:embed="rId6"/>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51123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p:nvSpPr>
          <p:cNvPr id="90" name="Rectangle 8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2" name="Rectangle 9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84;p18"/>
          <p:cNvSpPr txBox="1">
            <a:spLocks noGrp="1"/>
          </p:cNvSpPr>
          <p:nvPr>
            <p:ph type="title"/>
          </p:nvPr>
        </p:nvSpPr>
        <p:spPr>
          <a:xfrm>
            <a:off x="1260873" y="1586484"/>
            <a:ext cx="3685032" cy="3685032"/>
          </a:xfrm>
          <a:prstGeom prst="ellipse">
            <a:avLst/>
          </a:prstGeom>
          <a:solidFill>
            <a:schemeClr val="accent2">
              <a:lumMod val="75000"/>
            </a:schemeClr>
          </a:solidFill>
          <a:ln>
            <a:noFill/>
          </a:ln>
        </p:spPr>
        <p:txBody>
          <a:bodyPr spcFirstLastPara="1" vert="horz" lIns="182880" tIns="182880" rIns="182880" bIns="182880" rtlCol="0" anchor="ctr" anchorCtr="0">
            <a:normAutofit/>
          </a:bodyPr>
          <a:lstStyle/>
          <a:p>
            <a:pPr>
              <a:spcBef>
                <a:spcPct val="0"/>
              </a:spcBef>
            </a:pPr>
            <a:r>
              <a:rPr lang="en-US" kern="1200" cap="all" spc="200" baseline="0">
                <a:solidFill>
                  <a:srgbClr val="FFFFFF"/>
                </a:solidFill>
                <a:latin typeface="+mj-lt"/>
                <a:ea typeface="+mj-ea"/>
                <a:cs typeface="+mj-cs"/>
              </a:rPr>
              <a:t>Research questions</a:t>
            </a:r>
          </a:p>
        </p:txBody>
      </p:sp>
      <p:sp>
        <p:nvSpPr>
          <p:cNvPr id="85" name="Google Shape;85;p18"/>
          <p:cNvSpPr txBox="1">
            <a:spLocks noGrp="1"/>
          </p:cNvSpPr>
          <p:nvPr>
            <p:ph type="body" idx="1"/>
          </p:nvPr>
        </p:nvSpPr>
        <p:spPr>
          <a:xfrm>
            <a:off x="5591695" y="1402080"/>
            <a:ext cx="5320696" cy="4053840"/>
          </a:xfrm>
          <a:prstGeom prst="rect">
            <a:avLst/>
          </a:prstGeom>
        </p:spPr>
        <p:txBody>
          <a:bodyPr spcFirstLastPara="1" vert="horz" lIns="91440" tIns="45720" rIns="91440" bIns="45720" rtlCol="0" anchor="ctr" anchorCtr="0">
            <a:normAutofit/>
          </a:bodyPr>
          <a:lstStyle/>
          <a:p>
            <a:pPr marL="380990" indent="-228600">
              <a:spcBef>
                <a:spcPts val="1000"/>
              </a:spcBef>
              <a:buFont typeface="Arial" panose="020B0604020202020204" pitchFamily="34" charset="0"/>
              <a:buChar char="•"/>
            </a:pPr>
            <a:r>
              <a:rPr lang="en-US" sz="2200" b="1" dirty="0"/>
              <a:t>RQ1: </a:t>
            </a:r>
            <a:r>
              <a:rPr lang="en-US" sz="2200" dirty="0"/>
              <a:t>How does sociocultural context shape the health information practices of SC LGBTQ+ communities?</a:t>
            </a:r>
          </a:p>
          <a:p>
            <a:pPr marL="380990" indent="-228600">
              <a:spcBef>
                <a:spcPts val="1000"/>
              </a:spcBef>
              <a:buFont typeface="Arial" panose="020B0604020202020204" pitchFamily="34" charset="0"/>
              <a:buChar char="•"/>
            </a:pPr>
            <a:endParaRPr lang="en-US" sz="2200" b="1" dirty="0"/>
          </a:p>
          <a:p>
            <a:pPr marL="380990" indent="-228600">
              <a:spcBef>
                <a:spcPts val="1000"/>
              </a:spcBef>
              <a:buFont typeface="Arial" panose="020B0604020202020204" pitchFamily="34" charset="0"/>
              <a:buChar char="•"/>
            </a:pPr>
            <a:r>
              <a:rPr lang="en-US" sz="2200" b="1" dirty="0"/>
              <a:t>RQ2: </a:t>
            </a:r>
            <a:r>
              <a:rPr lang="en-US" sz="2200" dirty="0"/>
              <a:t>What are the implications of research findings for LIS education, specifically health librarianship? </a:t>
            </a:r>
          </a:p>
          <a:p>
            <a:pPr marL="380990" indent="-228600">
              <a:spcBef>
                <a:spcPts val="1000"/>
              </a:spcBef>
              <a:buFont typeface="Arial" panose="020B0604020202020204" pitchFamily="34" charset="0"/>
              <a:buChar char="•"/>
            </a:pPr>
            <a:endParaRPr lang="en-US" b="1" dirty="0"/>
          </a:p>
        </p:txBody>
      </p:sp>
      <p:grpSp>
        <p:nvGrpSpPr>
          <p:cNvPr id="7" name="Group 6">
            <a:extLst>
              <a:ext uri="{FF2B5EF4-FFF2-40B4-BE49-F238E27FC236}">
                <a16:creationId xmlns:a16="http://schemas.microsoft.com/office/drawing/2014/main" id="{C535736B-9117-A74A-B0FD-E89A92DF86A4}"/>
              </a:ext>
              <a:ext uri="{C183D7F6-B498-43B3-948B-1728B52AA6E4}">
                <adec:decorative xmlns:adec="http://schemas.microsoft.com/office/drawing/2017/decorative" val="1"/>
              </a:ext>
            </a:extLst>
          </p:cNvPr>
          <p:cNvGrpSpPr/>
          <p:nvPr/>
        </p:nvGrpSpPr>
        <p:grpSpPr>
          <a:xfrm>
            <a:off x="9121829" y="6193272"/>
            <a:ext cx="2811072" cy="664728"/>
            <a:chOff x="7777792" y="6201948"/>
            <a:chExt cx="2811072" cy="664728"/>
          </a:xfrm>
        </p:grpSpPr>
        <p:pic>
          <p:nvPicPr>
            <p:cNvPr id="8" name="Picture 7">
              <a:extLst>
                <a:ext uri="{FF2B5EF4-FFF2-40B4-BE49-F238E27FC236}">
                  <a16:creationId xmlns:a16="http://schemas.microsoft.com/office/drawing/2014/main" id="{7C18DBD3-FA0A-4F47-86D7-955F1EADA35B}"/>
                </a:ext>
              </a:extLst>
            </p:cNvPr>
            <p:cNvPicPr>
              <a:picLocks noChangeAspect="1"/>
            </p:cNvPicPr>
            <p:nvPr/>
          </p:nvPicPr>
          <p:blipFill>
            <a:blip r:embed="rId3"/>
            <a:stretch>
              <a:fillRect/>
            </a:stretch>
          </p:blipFill>
          <p:spPr>
            <a:xfrm>
              <a:off x="7777792" y="6201948"/>
              <a:ext cx="1462401" cy="664728"/>
            </a:xfrm>
            <a:prstGeom prst="rect">
              <a:avLst/>
            </a:prstGeom>
          </p:spPr>
        </p:pic>
        <p:pic>
          <p:nvPicPr>
            <p:cNvPr id="9" name="Picture 8">
              <a:extLst>
                <a:ext uri="{FF2B5EF4-FFF2-40B4-BE49-F238E27FC236}">
                  <a16:creationId xmlns:a16="http://schemas.microsoft.com/office/drawing/2014/main" id="{F9A6CE20-D7A2-304D-A859-27969894BF7A}"/>
                </a:ext>
              </a:extLst>
            </p:cNvPr>
            <p:cNvPicPr>
              <a:picLocks noChangeAspect="1"/>
            </p:cNvPicPr>
            <p:nvPr/>
          </p:nvPicPr>
          <p:blipFill>
            <a:blip r:embed="rId4"/>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1125854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01"/>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paint sample colors">
            <a:extLst>
              <a:ext uri="{FF2B5EF4-FFF2-40B4-BE49-F238E27FC236}">
                <a16:creationId xmlns:a16="http://schemas.microsoft.com/office/drawing/2014/main" id="{21283D1B-1D8C-2546-BF4D-17B56EFCCF41}"/>
              </a:ext>
            </a:extLst>
          </p:cNvPr>
          <p:cNvPicPr>
            <a:picLocks noChangeAspect="1"/>
          </p:cNvPicPr>
          <p:nvPr/>
        </p:nvPicPr>
        <p:blipFill rotWithShape="1">
          <a:blip r:embed="rId3"/>
          <a:srcRect l="644" r="15237" b="1"/>
          <a:stretch/>
        </p:blipFill>
        <p:spPr>
          <a:xfrm>
            <a:off x="4650909" y="425678"/>
            <a:ext cx="7541090" cy="6857989"/>
          </a:xfrm>
          <a:prstGeom prst="rect">
            <a:avLst/>
          </a:prstGeom>
        </p:spPr>
      </p:pic>
      <p:sp>
        <p:nvSpPr>
          <p:cNvPr id="110" name="Rectangle 10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2" name="Google Shape;102;p21"/>
          <p:cNvSpPr txBox="1">
            <a:spLocks noGrp="1"/>
          </p:cNvSpPr>
          <p:nvPr>
            <p:ph type="title"/>
          </p:nvPr>
        </p:nvSpPr>
        <p:spPr>
          <a:xfrm>
            <a:off x="643468" y="211332"/>
            <a:ext cx="3363974" cy="1097492"/>
          </a:xfrm>
          <a:prstGeom prst="rect">
            <a:avLst/>
          </a:prstGeom>
          <a:noFill/>
          <a:ln>
            <a:solidFill>
              <a:schemeClr val="bg1"/>
            </a:solidFill>
          </a:ln>
        </p:spPr>
        <p:txBody>
          <a:bodyPr spcFirstLastPara="1" vert="horz" wrap="square" lIns="182880" tIns="182880" rIns="182880" bIns="182880" rtlCol="0" anchor="ctr" anchorCtr="0">
            <a:normAutofit/>
          </a:bodyPr>
          <a:lstStyle/>
          <a:p>
            <a:pPr>
              <a:spcBef>
                <a:spcPct val="0"/>
              </a:spcBef>
            </a:pPr>
            <a:r>
              <a:rPr lang="en-US" dirty="0">
                <a:solidFill>
                  <a:schemeClr val="bg1"/>
                </a:solidFill>
              </a:rPr>
              <a:t>Methods</a:t>
            </a:r>
          </a:p>
        </p:txBody>
      </p:sp>
      <p:sp>
        <p:nvSpPr>
          <p:cNvPr id="103" name="Google Shape;103;p21"/>
          <p:cNvSpPr txBox="1">
            <a:spLocks noGrp="1"/>
          </p:cNvSpPr>
          <p:nvPr>
            <p:ph type="body" idx="1"/>
          </p:nvPr>
        </p:nvSpPr>
        <p:spPr>
          <a:xfrm>
            <a:off x="1" y="1308824"/>
            <a:ext cx="4650908" cy="3415622"/>
          </a:xfrm>
          <a:prstGeom prst="rect">
            <a:avLst/>
          </a:prstGeom>
        </p:spPr>
        <p:txBody>
          <a:bodyPr spcFirstLastPara="1" vert="horz" lIns="91440" tIns="45720" rIns="91440" bIns="45720" rtlCol="0" anchorCtr="0">
            <a:noAutofit/>
          </a:bodyPr>
          <a:lstStyle/>
          <a:p>
            <a:pPr marL="380990" indent="-228600">
              <a:lnSpc>
                <a:spcPct val="90000"/>
              </a:lnSpc>
              <a:spcBef>
                <a:spcPts val="1000"/>
              </a:spcBef>
              <a:buSzPts val="1500"/>
              <a:buFont typeface="Arial" panose="020B0604020202020204" pitchFamily="34" charset="0"/>
              <a:buChar char="•"/>
            </a:pPr>
            <a:r>
              <a:rPr lang="en-US" b="1" dirty="0">
                <a:solidFill>
                  <a:schemeClr val="bg1"/>
                </a:solidFill>
              </a:rPr>
              <a:t>30 SC LGBTQ+ community leaders ages 13+</a:t>
            </a:r>
          </a:p>
          <a:p>
            <a:pPr marL="380990" indent="-228600">
              <a:lnSpc>
                <a:spcPct val="90000"/>
              </a:lnSpc>
              <a:spcBef>
                <a:spcPts val="1000"/>
              </a:spcBef>
              <a:buSzPts val="1500"/>
              <a:buFont typeface="Arial" panose="020B0604020202020204" pitchFamily="34" charset="0"/>
              <a:buChar char="•"/>
            </a:pPr>
            <a:r>
              <a:rPr lang="en-US" dirty="0">
                <a:solidFill>
                  <a:schemeClr val="bg1"/>
                </a:solidFill>
              </a:rPr>
              <a:t>IRB waiver of parent/guardian consent</a:t>
            </a:r>
          </a:p>
          <a:p>
            <a:pPr marL="380990" indent="-228600">
              <a:lnSpc>
                <a:spcPct val="90000"/>
              </a:lnSpc>
              <a:spcBef>
                <a:spcPts val="1000"/>
              </a:spcBef>
              <a:buSzPts val="1500"/>
              <a:buFont typeface="Arial" panose="020B0604020202020204" pitchFamily="34" charset="0"/>
              <a:buChar char="•"/>
            </a:pPr>
            <a:r>
              <a:rPr lang="en-US" b="1" dirty="0">
                <a:solidFill>
                  <a:schemeClr val="bg1"/>
                </a:solidFill>
              </a:rPr>
              <a:t>Sampling: </a:t>
            </a:r>
            <a:r>
              <a:rPr lang="en-US" dirty="0">
                <a:solidFill>
                  <a:schemeClr val="bg1"/>
                </a:solidFill>
              </a:rPr>
              <a:t>Purposive, Snowball, Theoretical</a:t>
            </a:r>
          </a:p>
          <a:p>
            <a:pPr marL="380990" indent="-228600">
              <a:lnSpc>
                <a:spcPct val="90000"/>
              </a:lnSpc>
              <a:spcBef>
                <a:spcPts val="1000"/>
              </a:spcBef>
              <a:buSzPts val="1500"/>
              <a:buFont typeface="Arial" panose="020B0604020202020204" pitchFamily="34" charset="0"/>
              <a:buChar char="•"/>
            </a:pPr>
            <a:r>
              <a:rPr lang="en-US" b="1" dirty="0">
                <a:solidFill>
                  <a:schemeClr val="bg1"/>
                </a:solidFill>
              </a:rPr>
              <a:t>Semi-structured interviews</a:t>
            </a:r>
          </a:p>
          <a:p>
            <a:pPr marL="380990" indent="-228600">
              <a:lnSpc>
                <a:spcPct val="90000"/>
              </a:lnSpc>
              <a:spcBef>
                <a:spcPts val="1000"/>
              </a:spcBef>
              <a:buSzPts val="1500"/>
              <a:buFont typeface="Arial" panose="020B0604020202020204" pitchFamily="34" charset="0"/>
              <a:buChar char="•"/>
            </a:pPr>
            <a:r>
              <a:rPr lang="en-US" b="1" dirty="0">
                <a:solidFill>
                  <a:schemeClr val="bg1"/>
                </a:solidFill>
              </a:rPr>
              <a:t>Information worlds mapping </a:t>
            </a:r>
            <a:r>
              <a:rPr lang="en-US" i="1" dirty="0">
                <a:solidFill>
                  <a:schemeClr val="bg1"/>
                </a:solidFill>
              </a:rPr>
              <a:t>(Greyson, 2013)</a:t>
            </a:r>
          </a:p>
          <a:p>
            <a:pPr marL="380990" indent="-228600">
              <a:lnSpc>
                <a:spcPct val="90000"/>
              </a:lnSpc>
              <a:spcBef>
                <a:spcPts val="1000"/>
              </a:spcBef>
              <a:buSzPts val="1500"/>
              <a:buFont typeface="Arial" panose="020B0604020202020204" pitchFamily="34" charset="0"/>
              <a:buChar char="•"/>
            </a:pPr>
            <a:r>
              <a:rPr lang="en-US" b="1" dirty="0">
                <a:solidFill>
                  <a:schemeClr val="bg1"/>
                </a:solidFill>
              </a:rPr>
              <a:t>In-person interviews</a:t>
            </a:r>
            <a:r>
              <a:rPr lang="en-US" dirty="0">
                <a:solidFill>
                  <a:schemeClr val="bg1"/>
                </a:solidFill>
              </a:rPr>
              <a:t> (with exception of 2 telephone)</a:t>
            </a:r>
          </a:p>
          <a:p>
            <a:pPr marL="380990" indent="-228600">
              <a:lnSpc>
                <a:spcPct val="90000"/>
              </a:lnSpc>
              <a:spcBef>
                <a:spcPts val="1000"/>
              </a:spcBef>
              <a:buSzPts val="1500"/>
              <a:buFont typeface="Arial" panose="020B0604020202020204" pitchFamily="34" charset="0"/>
              <a:buChar char="•"/>
            </a:pPr>
            <a:r>
              <a:rPr lang="en-US" dirty="0">
                <a:solidFill>
                  <a:schemeClr val="bg1"/>
                </a:solidFill>
              </a:rPr>
              <a:t>Interviews </a:t>
            </a:r>
            <a:r>
              <a:rPr lang="en-US" b="1" dirty="0">
                <a:solidFill>
                  <a:schemeClr val="bg1"/>
                </a:solidFill>
              </a:rPr>
              <a:t>audio-recorded </a:t>
            </a:r>
            <a:r>
              <a:rPr lang="en-US" dirty="0">
                <a:solidFill>
                  <a:schemeClr val="bg1"/>
                </a:solidFill>
              </a:rPr>
              <a:t>&amp; </a:t>
            </a:r>
            <a:r>
              <a:rPr lang="en-US" b="1" dirty="0">
                <a:solidFill>
                  <a:schemeClr val="bg1"/>
                </a:solidFill>
              </a:rPr>
              <a:t>transcribed</a:t>
            </a:r>
          </a:p>
          <a:p>
            <a:pPr marL="380990" indent="-228600">
              <a:lnSpc>
                <a:spcPct val="90000"/>
              </a:lnSpc>
              <a:spcBef>
                <a:spcPts val="1000"/>
              </a:spcBef>
              <a:buSzPts val="1500"/>
              <a:buFont typeface="Arial" panose="020B0604020202020204" pitchFamily="34" charset="0"/>
              <a:buChar char="•"/>
            </a:pPr>
            <a:r>
              <a:rPr lang="en-US" b="1" dirty="0">
                <a:solidFill>
                  <a:schemeClr val="bg1"/>
                </a:solidFill>
              </a:rPr>
              <a:t>Open qualitative coding </a:t>
            </a:r>
            <a:r>
              <a:rPr lang="en-US" i="1" dirty="0">
                <a:solidFill>
                  <a:schemeClr val="bg1"/>
                </a:solidFill>
              </a:rPr>
              <a:t>(Strauss &amp; Corbin, 1994)</a:t>
            </a:r>
          </a:p>
          <a:p>
            <a:pPr marL="380990" indent="-228600">
              <a:lnSpc>
                <a:spcPct val="90000"/>
              </a:lnSpc>
              <a:spcBef>
                <a:spcPts val="1000"/>
              </a:spcBef>
              <a:buSzPts val="1500"/>
              <a:buFont typeface="Arial" panose="020B0604020202020204" pitchFamily="34" charset="0"/>
              <a:buChar char="•"/>
            </a:pPr>
            <a:r>
              <a:rPr lang="en-US" b="1" dirty="0">
                <a:solidFill>
                  <a:schemeClr val="bg1"/>
                </a:solidFill>
              </a:rPr>
              <a:t>Validity: </a:t>
            </a:r>
            <a:r>
              <a:rPr lang="en-US" dirty="0">
                <a:solidFill>
                  <a:schemeClr val="bg1"/>
                </a:solidFill>
              </a:rPr>
              <a:t>Team coding meetings, member-checking, multiple data collection methods</a:t>
            </a:r>
          </a:p>
          <a:p>
            <a:pPr marL="380990" indent="-228600">
              <a:lnSpc>
                <a:spcPct val="90000"/>
              </a:lnSpc>
              <a:spcBef>
                <a:spcPts val="1000"/>
              </a:spcBef>
              <a:buSzPts val="1500"/>
              <a:buFont typeface="Arial" panose="020B0604020202020204" pitchFamily="34" charset="0"/>
              <a:buChar char="•"/>
            </a:pPr>
            <a:r>
              <a:rPr lang="en-US" dirty="0">
                <a:solidFill>
                  <a:schemeClr val="bg1"/>
                </a:solidFill>
              </a:rPr>
              <a:t>Pseudonyms used</a:t>
            </a:r>
            <a:endParaRPr lang="en-US" b="1" dirty="0">
              <a:solidFill>
                <a:schemeClr val="bg1"/>
              </a:solidFill>
            </a:endParaRPr>
          </a:p>
        </p:txBody>
      </p:sp>
      <p:grpSp>
        <p:nvGrpSpPr>
          <p:cNvPr id="7" name="Group 6">
            <a:extLst>
              <a:ext uri="{FF2B5EF4-FFF2-40B4-BE49-F238E27FC236}">
                <a16:creationId xmlns:a16="http://schemas.microsoft.com/office/drawing/2014/main" id="{06B64344-DB51-0846-9C6B-D8088F1EFDC3}"/>
              </a:ext>
              <a:ext uri="{C183D7F6-B498-43B3-948B-1728B52AA6E4}">
                <adec:decorative xmlns:adec="http://schemas.microsoft.com/office/drawing/2017/decorative" val="1"/>
              </a:ext>
            </a:extLst>
          </p:cNvPr>
          <p:cNvGrpSpPr/>
          <p:nvPr/>
        </p:nvGrpSpPr>
        <p:grpSpPr>
          <a:xfrm>
            <a:off x="9200192" y="6193272"/>
            <a:ext cx="2811072" cy="664728"/>
            <a:chOff x="7777792" y="6201948"/>
            <a:chExt cx="2811072" cy="664728"/>
          </a:xfrm>
        </p:grpSpPr>
        <p:pic>
          <p:nvPicPr>
            <p:cNvPr id="8" name="Picture 7">
              <a:extLst>
                <a:ext uri="{FF2B5EF4-FFF2-40B4-BE49-F238E27FC236}">
                  <a16:creationId xmlns:a16="http://schemas.microsoft.com/office/drawing/2014/main" id="{52AC995E-6E4F-D448-8E6E-58E8033A2C7B}"/>
                </a:ext>
              </a:extLst>
            </p:cNvPr>
            <p:cNvPicPr>
              <a:picLocks noChangeAspect="1"/>
            </p:cNvPicPr>
            <p:nvPr/>
          </p:nvPicPr>
          <p:blipFill>
            <a:blip r:embed="rId4"/>
            <a:stretch>
              <a:fillRect/>
            </a:stretch>
          </p:blipFill>
          <p:spPr>
            <a:xfrm>
              <a:off x="7777792" y="6201948"/>
              <a:ext cx="1462401" cy="664728"/>
            </a:xfrm>
            <a:prstGeom prst="rect">
              <a:avLst/>
            </a:prstGeom>
          </p:spPr>
        </p:pic>
        <p:pic>
          <p:nvPicPr>
            <p:cNvPr id="9" name="Picture 8">
              <a:extLst>
                <a:ext uri="{FF2B5EF4-FFF2-40B4-BE49-F238E27FC236}">
                  <a16:creationId xmlns:a16="http://schemas.microsoft.com/office/drawing/2014/main" id="{08F8F8ED-5AF5-4547-85BE-52E03EAE42B9}"/>
                </a:ext>
              </a:extLst>
            </p:cNvPr>
            <p:cNvPicPr>
              <a:picLocks noChangeAspect="1"/>
            </p:cNvPicPr>
            <p:nvPr/>
          </p:nvPicPr>
          <p:blipFill>
            <a:blip r:embed="rId5"/>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3764513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2724150" y="4823125"/>
            <a:ext cx="6743700" cy="1264763"/>
          </a:xfrm>
          <a:prstGeom prst="rect">
            <a:avLst/>
          </a:prstGeom>
        </p:spPr>
        <p:txBody>
          <a:bodyPr spcFirstLastPara="1" vert="horz" wrap="square" lIns="365760" tIns="243840" rIns="365760" bIns="243840" rtlCol="0" anchor="ctr" anchorCtr="1">
            <a:normAutofit/>
          </a:bodyPr>
          <a:lstStyle/>
          <a:p>
            <a:pPr defTabSz="1219170">
              <a:spcBef>
                <a:spcPct val="0"/>
              </a:spcBef>
            </a:pPr>
            <a:r>
              <a:rPr lang="en-US" spc="267"/>
              <a:t>Participant Demographics</a:t>
            </a:r>
          </a:p>
        </p:txBody>
      </p:sp>
      <p:graphicFrame>
        <p:nvGraphicFramePr>
          <p:cNvPr id="109" name="Google Shape;109;p22"/>
          <p:cNvGraphicFramePr/>
          <p:nvPr>
            <p:extLst>
              <p:ext uri="{D42A27DB-BD31-4B8C-83A1-F6EECF244321}">
                <p14:modId xmlns:p14="http://schemas.microsoft.com/office/powerpoint/2010/main" val="390810860"/>
              </p:ext>
            </p:extLst>
          </p:nvPr>
        </p:nvGraphicFramePr>
        <p:xfrm>
          <a:off x="7336850" y="208848"/>
          <a:ext cx="3049290" cy="4482505"/>
        </p:xfrm>
        <a:graphic>
          <a:graphicData uri="http://schemas.openxmlformats.org/drawingml/2006/table">
            <a:tbl>
              <a:tblPr firstRow="1" bandRow="1">
                <a:tableStyleId>{5DA37D80-6434-44D0-A028-1B22A696006F}</a:tableStyleId>
              </a:tblPr>
              <a:tblGrid>
                <a:gridCol w="1975968">
                  <a:extLst>
                    <a:ext uri="{9D8B030D-6E8A-4147-A177-3AD203B41FA5}">
                      <a16:colId xmlns:a16="http://schemas.microsoft.com/office/drawing/2014/main" val="20006"/>
                    </a:ext>
                  </a:extLst>
                </a:gridCol>
                <a:gridCol w="402201">
                  <a:extLst>
                    <a:ext uri="{9D8B030D-6E8A-4147-A177-3AD203B41FA5}">
                      <a16:colId xmlns:a16="http://schemas.microsoft.com/office/drawing/2014/main" val="20007"/>
                    </a:ext>
                  </a:extLst>
                </a:gridCol>
                <a:gridCol w="671121">
                  <a:extLst>
                    <a:ext uri="{9D8B030D-6E8A-4147-A177-3AD203B41FA5}">
                      <a16:colId xmlns:a16="http://schemas.microsoft.com/office/drawing/2014/main" val="20008"/>
                    </a:ext>
                  </a:extLst>
                </a:gridCol>
              </a:tblGrid>
              <a:tr h="508000">
                <a:tc gridSpan="3">
                  <a:txBody>
                    <a:bodyPr/>
                    <a:lstStyle/>
                    <a:p>
                      <a:pPr marL="0" lvl="0" indent="0" algn="ctr" rtl="0">
                        <a:lnSpc>
                          <a:spcPct val="115000"/>
                        </a:lnSpc>
                        <a:spcBef>
                          <a:spcPts val="0"/>
                        </a:spcBef>
                        <a:spcAft>
                          <a:spcPts val="0"/>
                        </a:spcAft>
                        <a:buNone/>
                      </a:pPr>
                      <a:r>
                        <a:rPr lang="en" sz="1600" dirty="0">
                          <a:sym typeface="Times New Roman"/>
                        </a:rPr>
                        <a:t>Table 3. Education</a:t>
                      </a:r>
                      <a:endParaRPr sz="1600" dirty="0">
                        <a:latin typeface="Times New Roman"/>
                        <a:ea typeface="Times New Roman"/>
                        <a:cs typeface="Times New Roman"/>
                        <a:sym typeface="Times New Roman"/>
                      </a:endParaRPr>
                    </a:p>
                  </a:txBody>
                  <a:tcPr marL="40349" marR="40349" marT="53795" marB="5379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5156">
                <a:tc>
                  <a:txBody>
                    <a:bodyPr/>
                    <a:lstStyle/>
                    <a:p>
                      <a:pPr marL="0" lvl="0" indent="0" algn="l" rtl="0">
                        <a:lnSpc>
                          <a:spcPct val="115000"/>
                        </a:lnSpc>
                        <a:spcBef>
                          <a:spcPts val="0"/>
                        </a:spcBef>
                        <a:spcAft>
                          <a:spcPts val="0"/>
                        </a:spcAft>
                        <a:buNone/>
                      </a:pPr>
                      <a:r>
                        <a:rPr lang="en" sz="1600" b="1" i="1" dirty="0">
                          <a:sym typeface="Times New Roman"/>
                        </a:rPr>
                        <a:t>Education</a:t>
                      </a:r>
                      <a:endParaRPr sz="1600" b="1" i="1"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b="1" i="1" dirty="0">
                          <a:sym typeface="Times New Roman"/>
                        </a:rPr>
                        <a:t>n</a:t>
                      </a:r>
                      <a:endParaRPr sz="1600" b="1" i="1"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b="1" i="1" dirty="0">
                          <a:sym typeface="Times New Roman"/>
                        </a:rPr>
                        <a:t>%</a:t>
                      </a:r>
                      <a:endParaRPr sz="1600" b="1" i="1" dirty="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001"/>
                  </a:ext>
                </a:extLst>
              </a:tr>
              <a:tr h="385156">
                <a:tc>
                  <a:txBody>
                    <a:bodyPr/>
                    <a:lstStyle/>
                    <a:p>
                      <a:pPr marL="0" lvl="0" indent="0" algn="l" rtl="0">
                        <a:lnSpc>
                          <a:spcPct val="115000"/>
                        </a:lnSpc>
                        <a:spcBef>
                          <a:spcPts val="0"/>
                        </a:spcBef>
                        <a:spcAft>
                          <a:spcPts val="0"/>
                        </a:spcAft>
                        <a:buNone/>
                      </a:pPr>
                      <a:r>
                        <a:rPr lang="en" sz="1600">
                          <a:sym typeface="Times New Roman"/>
                        </a:rPr>
                        <a:t>Some college credit</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7</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24%</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002"/>
                  </a:ext>
                </a:extLst>
              </a:tr>
              <a:tr h="385156">
                <a:tc>
                  <a:txBody>
                    <a:bodyPr/>
                    <a:lstStyle/>
                    <a:p>
                      <a:pPr marL="0" lvl="0" indent="0" algn="l" rtl="0">
                        <a:lnSpc>
                          <a:spcPct val="115000"/>
                        </a:lnSpc>
                        <a:spcBef>
                          <a:spcPts val="0"/>
                        </a:spcBef>
                        <a:spcAft>
                          <a:spcPts val="0"/>
                        </a:spcAft>
                        <a:buNone/>
                      </a:pPr>
                      <a:r>
                        <a:rPr lang="en" sz="1600">
                          <a:sym typeface="Times New Roman"/>
                        </a:rPr>
                        <a:t>Master’s degree</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6</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20%</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003"/>
                  </a:ext>
                </a:extLst>
              </a:tr>
              <a:tr h="385156">
                <a:tc>
                  <a:txBody>
                    <a:bodyPr/>
                    <a:lstStyle/>
                    <a:p>
                      <a:pPr marL="0" lvl="0" indent="0" algn="l" rtl="0">
                        <a:lnSpc>
                          <a:spcPct val="115000"/>
                        </a:lnSpc>
                        <a:spcBef>
                          <a:spcPts val="0"/>
                        </a:spcBef>
                        <a:spcAft>
                          <a:spcPts val="0"/>
                        </a:spcAft>
                        <a:buNone/>
                      </a:pPr>
                      <a:r>
                        <a:rPr lang="en" sz="1600">
                          <a:sym typeface="Times New Roman"/>
                        </a:rPr>
                        <a:t>Associate degree</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5</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17%</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004"/>
                  </a:ext>
                </a:extLst>
              </a:tr>
              <a:tr h="385156">
                <a:tc>
                  <a:txBody>
                    <a:bodyPr/>
                    <a:lstStyle/>
                    <a:p>
                      <a:pPr marL="0" lvl="0" indent="0" algn="l" rtl="0">
                        <a:lnSpc>
                          <a:spcPct val="115000"/>
                        </a:lnSpc>
                        <a:spcBef>
                          <a:spcPts val="0"/>
                        </a:spcBef>
                        <a:spcAft>
                          <a:spcPts val="0"/>
                        </a:spcAft>
                        <a:buNone/>
                      </a:pPr>
                      <a:r>
                        <a:rPr lang="en" sz="1600">
                          <a:sym typeface="Times New Roman"/>
                        </a:rPr>
                        <a:t>Bachelor’s degree</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5</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17%</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005"/>
                  </a:ext>
                </a:extLst>
              </a:tr>
              <a:tr h="508000">
                <a:tc>
                  <a:txBody>
                    <a:bodyPr/>
                    <a:lstStyle/>
                    <a:p>
                      <a:pPr marL="0" lvl="0" indent="0" algn="l" rtl="0">
                        <a:lnSpc>
                          <a:spcPct val="115000"/>
                        </a:lnSpc>
                        <a:spcBef>
                          <a:spcPts val="0"/>
                        </a:spcBef>
                        <a:spcAft>
                          <a:spcPts val="0"/>
                        </a:spcAft>
                        <a:buNone/>
                      </a:pPr>
                      <a:r>
                        <a:rPr lang="en" sz="1600">
                          <a:sym typeface="Times New Roman"/>
                        </a:rPr>
                        <a:t>In high school</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2</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7%</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006"/>
                  </a:ext>
                </a:extLst>
              </a:tr>
              <a:tr h="385156">
                <a:tc>
                  <a:txBody>
                    <a:bodyPr/>
                    <a:lstStyle/>
                    <a:p>
                      <a:pPr marL="0" lvl="0" indent="0" algn="l" rtl="0">
                        <a:lnSpc>
                          <a:spcPct val="115000"/>
                        </a:lnSpc>
                        <a:spcBef>
                          <a:spcPts val="0"/>
                        </a:spcBef>
                        <a:spcAft>
                          <a:spcPts val="0"/>
                        </a:spcAft>
                        <a:buNone/>
                      </a:pPr>
                      <a:r>
                        <a:rPr lang="en" sz="1600">
                          <a:sym typeface="Times New Roman"/>
                        </a:rPr>
                        <a:t>In middle school</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2</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7%</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007"/>
                  </a:ext>
                </a:extLst>
              </a:tr>
              <a:tr h="385156">
                <a:tc>
                  <a:txBody>
                    <a:bodyPr/>
                    <a:lstStyle/>
                    <a:p>
                      <a:pPr marL="0" lvl="0" indent="0" algn="l" rtl="0">
                        <a:lnSpc>
                          <a:spcPct val="115000"/>
                        </a:lnSpc>
                        <a:spcBef>
                          <a:spcPts val="0"/>
                        </a:spcBef>
                        <a:spcAft>
                          <a:spcPts val="0"/>
                        </a:spcAft>
                        <a:buNone/>
                      </a:pPr>
                      <a:r>
                        <a:rPr lang="en" sz="1600">
                          <a:sym typeface="Times New Roman"/>
                        </a:rPr>
                        <a:t>High school diploma</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4%</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008"/>
                  </a:ext>
                </a:extLst>
              </a:tr>
              <a:tr h="385156">
                <a:tc>
                  <a:txBody>
                    <a:bodyPr/>
                    <a:lstStyle/>
                    <a:p>
                      <a:pPr marL="0" lvl="0" indent="0" algn="l" rtl="0">
                        <a:lnSpc>
                          <a:spcPct val="115000"/>
                        </a:lnSpc>
                        <a:spcBef>
                          <a:spcPts val="0"/>
                        </a:spcBef>
                        <a:spcAft>
                          <a:spcPts val="0"/>
                        </a:spcAft>
                        <a:buNone/>
                      </a:pPr>
                      <a:r>
                        <a:rPr lang="en" sz="1600">
                          <a:sym typeface="Times New Roman"/>
                        </a:rPr>
                        <a:t>Doctoral degree</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4%</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009"/>
                  </a:ext>
                </a:extLst>
              </a:tr>
              <a:tr h="385257">
                <a:tc>
                  <a:txBody>
                    <a:bodyPr/>
                    <a:lstStyle/>
                    <a:p>
                      <a:pPr marL="0" lvl="0" indent="0" algn="l" rtl="0">
                        <a:lnSpc>
                          <a:spcPct val="115000"/>
                        </a:lnSpc>
                        <a:spcBef>
                          <a:spcPts val="0"/>
                        </a:spcBef>
                        <a:spcAft>
                          <a:spcPts val="0"/>
                        </a:spcAft>
                        <a:buNone/>
                      </a:pPr>
                      <a:r>
                        <a:rPr lang="en-US" sz="1600" dirty="0">
                          <a:sym typeface="Times New Roman"/>
                        </a:rPr>
                        <a:t>GED or alt. credential</a:t>
                      </a:r>
                      <a:endParaRPr sz="1600" dirty="0">
                        <a:latin typeface="+mn-lt"/>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US" sz="1600">
                          <a:sym typeface="Times New Roman"/>
                        </a:rPr>
                        <a:t>1</a:t>
                      </a:r>
                      <a:endParaRPr sz="1600">
                        <a:latin typeface="+mn-lt"/>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US" sz="1600" dirty="0">
                          <a:sym typeface="Times New Roman"/>
                        </a:rPr>
                        <a:t>4%</a:t>
                      </a:r>
                      <a:endParaRPr sz="1600" dirty="0">
                        <a:latin typeface="+mn-lt"/>
                        <a:ea typeface="Times New Roman"/>
                        <a:cs typeface="Times New Roman"/>
                        <a:sym typeface="Times New Roman"/>
                      </a:endParaRPr>
                    </a:p>
                  </a:txBody>
                  <a:tcPr marL="40349" marR="40349" marT="53795" marB="53795"/>
                </a:tc>
                <a:extLst>
                  <a:ext uri="{0D108BD9-81ED-4DB2-BD59-A6C34878D82A}">
                    <a16:rowId xmlns:a16="http://schemas.microsoft.com/office/drawing/2014/main" val="3159510709"/>
                  </a:ext>
                </a:extLst>
              </a:tr>
            </a:tbl>
          </a:graphicData>
        </a:graphic>
      </p:graphicFrame>
      <p:graphicFrame>
        <p:nvGraphicFramePr>
          <p:cNvPr id="2" name="Table 1">
            <a:extLst>
              <a:ext uri="{FF2B5EF4-FFF2-40B4-BE49-F238E27FC236}">
                <a16:creationId xmlns:a16="http://schemas.microsoft.com/office/drawing/2014/main" id="{BD642948-FFEC-AC40-AC37-4AC94EF18354}"/>
              </a:ext>
            </a:extLst>
          </p:cNvPr>
          <p:cNvGraphicFramePr>
            <a:graphicFrameLocks noGrp="1"/>
          </p:cNvGraphicFramePr>
          <p:nvPr>
            <p:extLst>
              <p:ext uri="{D42A27DB-BD31-4B8C-83A1-F6EECF244321}">
                <p14:modId xmlns:p14="http://schemas.microsoft.com/office/powerpoint/2010/main" val="2492107235"/>
              </p:ext>
            </p:extLst>
          </p:nvPr>
        </p:nvGraphicFramePr>
        <p:xfrm>
          <a:off x="1251284" y="497973"/>
          <a:ext cx="2448351" cy="3633518"/>
        </p:xfrm>
        <a:graphic>
          <a:graphicData uri="http://schemas.openxmlformats.org/drawingml/2006/table">
            <a:tbl>
              <a:tblPr firstRow="1" bandRow="1">
                <a:tableStyleId>{BC89EF96-8CEA-46FF-86C4-4CE0E7609802}</a:tableStyleId>
              </a:tblPr>
              <a:tblGrid>
                <a:gridCol w="950032">
                  <a:extLst>
                    <a:ext uri="{9D8B030D-6E8A-4147-A177-3AD203B41FA5}">
                      <a16:colId xmlns:a16="http://schemas.microsoft.com/office/drawing/2014/main" val="621323300"/>
                    </a:ext>
                  </a:extLst>
                </a:gridCol>
                <a:gridCol w="659461">
                  <a:extLst>
                    <a:ext uri="{9D8B030D-6E8A-4147-A177-3AD203B41FA5}">
                      <a16:colId xmlns:a16="http://schemas.microsoft.com/office/drawing/2014/main" val="4052148165"/>
                    </a:ext>
                  </a:extLst>
                </a:gridCol>
                <a:gridCol w="838858">
                  <a:extLst>
                    <a:ext uri="{9D8B030D-6E8A-4147-A177-3AD203B41FA5}">
                      <a16:colId xmlns:a16="http://schemas.microsoft.com/office/drawing/2014/main" val="3554990599"/>
                    </a:ext>
                  </a:extLst>
                </a:gridCol>
              </a:tblGrid>
              <a:tr h="611893">
                <a:tc gridSpan="3">
                  <a:txBody>
                    <a:bodyPr/>
                    <a:lstStyle/>
                    <a:p>
                      <a:pPr marL="0" lvl="0" indent="0" algn="ctr" rtl="0">
                        <a:lnSpc>
                          <a:spcPct val="115000"/>
                        </a:lnSpc>
                        <a:spcBef>
                          <a:spcPts val="0"/>
                        </a:spcBef>
                        <a:spcAft>
                          <a:spcPts val="0"/>
                        </a:spcAft>
                        <a:buNone/>
                      </a:pPr>
                      <a:r>
                        <a:rPr lang="en" sz="1600" dirty="0">
                          <a:sym typeface="Times New Roman"/>
                        </a:rPr>
                        <a:t>Table 1. Age Range</a:t>
                      </a:r>
                      <a:endParaRPr sz="1600" dirty="0">
                        <a:latin typeface="Times New Roman"/>
                        <a:ea typeface="Times New Roman"/>
                        <a:cs typeface="Times New Roman"/>
                        <a:sym typeface="Times New Roman"/>
                      </a:endParaRPr>
                    </a:p>
                  </a:txBody>
                  <a:tcPr marL="40349" marR="40349" marT="53795" marB="5379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2658143"/>
                  </a:ext>
                </a:extLst>
              </a:tr>
              <a:tr h="401622">
                <a:tc>
                  <a:txBody>
                    <a:bodyPr/>
                    <a:lstStyle/>
                    <a:p>
                      <a:pPr marL="0" lvl="0" indent="0" algn="l" rtl="0">
                        <a:lnSpc>
                          <a:spcPct val="115000"/>
                        </a:lnSpc>
                        <a:spcBef>
                          <a:spcPts val="0"/>
                        </a:spcBef>
                        <a:spcAft>
                          <a:spcPts val="0"/>
                        </a:spcAft>
                        <a:buNone/>
                      </a:pPr>
                      <a:r>
                        <a:rPr lang="en" sz="1600" b="1" i="1" dirty="0">
                          <a:sym typeface="Times New Roman"/>
                        </a:rPr>
                        <a:t>Age</a:t>
                      </a:r>
                      <a:endParaRPr sz="1600" b="1" i="1"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b="1" i="1" dirty="0">
                          <a:sym typeface="Times New Roman"/>
                        </a:rPr>
                        <a:t>n</a:t>
                      </a:r>
                      <a:endParaRPr sz="1600" b="1" i="1"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b="1" i="1" dirty="0">
                          <a:sym typeface="Times New Roman"/>
                        </a:rPr>
                        <a:t>%</a:t>
                      </a:r>
                      <a:endParaRPr sz="1600" b="1" i="1" dirty="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4025180003"/>
                  </a:ext>
                </a:extLst>
              </a:tr>
              <a:tr h="401622">
                <a:tc>
                  <a:txBody>
                    <a:bodyPr/>
                    <a:lstStyle/>
                    <a:p>
                      <a:pPr marL="0" lvl="0" indent="0" algn="l" rtl="0">
                        <a:lnSpc>
                          <a:spcPct val="115000"/>
                        </a:lnSpc>
                        <a:spcBef>
                          <a:spcPts val="0"/>
                        </a:spcBef>
                        <a:spcAft>
                          <a:spcPts val="0"/>
                        </a:spcAft>
                        <a:buNone/>
                      </a:pPr>
                      <a:r>
                        <a:rPr lang="en" sz="1600" dirty="0">
                          <a:sym typeface="Times New Roman"/>
                        </a:rPr>
                        <a:t>18-25</a:t>
                      </a:r>
                      <a:endParaRPr sz="1600"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11</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37%</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38606155"/>
                  </a:ext>
                </a:extLst>
              </a:tr>
              <a:tr h="401622">
                <a:tc>
                  <a:txBody>
                    <a:bodyPr/>
                    <a:lstStyle/>
                    <a:p>
                      <a:pPr marL="0" lvl="0" indent="0" algn="l" rtl="0">
                        <a:lnSpc>
                          <a:spcPct val="115000"/>
                        </a:lnSpc>
                        <a:spcBef>
                          <a:spcPts val="0"/>
                        </a:spcBef>
                        <a:spcAft>
                          <a:spcPts val="0"/>
                        </a:spcAft>
                        <a:buNone/>
                      </a:pPr>
                      <a:r>
                        <a:rPr lang="en" sz="1600">
                          <a:sym typeface="Times New Roman"/>
                        </a:rPr>
                        <a:t>35-54</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7</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24%</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975718331"/>
                  </a:ext>
                </a:extLst>
              </a:tr>
              <a:tr h="401622">
                <a:tc>
                  <a:txBody>
                    <a:bodyPr/>
                    <a:lstStyle/>
                    <a:p>
                      <a:pPr marL="0" lvl="0" indent="0" algn="l" rtl="0">
                        <a:lnSpc>
                          <a:spcPct val="115000"/>
                        </a:lnSpc>
                        <a:spcBef>
                          <a:spcPts val="0"/>
                        </a:spcBef>
                        <a:spcAft>
                          <a:spcPts val="0"/>
                        </a:spcAft>
                        <a:buNone/>
                      </a:pPr>
                      <a:r>
                        <a:rPr lang="en" sz="1600">
                          <a:sym typeface="Times New Roman"/>
                        </a:rPr>
                        <a:t>55-64</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dirty="0">
                          <a:sym typeface="Times New Roman"/>
                        </a:rPr>
                        <a:t>4</a:t>
                      </a:r>
                      <a:endParaRPr sz="1600"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14%</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2120808701"/>
                  </a:ext>
                </a:extLst>
              </a:tr>
              <a:tr h="401622">
                <a:tc>
                  <a:txBody>
                    <a:bodyPr/>
                    <a:lstStyle/>
                    <a:p>
                      <a:pPr marL="0" lvl="0" indent="0" algn="l" rtl="0">
                        <a:lnSpc>
                          <a:spcPct val="115000"/>
                        </a:lnSpc>
                        <a:spcBef>
                          <a:spcPts val="0"/>
                        </a:spcBef>
                        <a:spcAft>
                          <a:spcPts val="0"/>
                        </a:spcAft>
                        <a:buNone/>
                      </a:pPr>
                      <a:r>
                        <a:rPr lang="en" sz="1600">
                          <a:sym typeface="Times New Roman"/>
                        </a:rPr>
                        <a:t>13-17</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dirty="0">
                          <a:sym typeface="Times New Roman"/>
                        </a:rPr>
                        <a:t>4</a:t>
                      </a:r>
                      <a:endParaRPr sz="1600"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14%</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3939227292"/>
                  </a:ext>
                </a:extLst>
              </a:tr>
              <a:tr h="611893">
                <a:tc>
                  <a:txBody>
                    <a:bodyPr/>
                    <a:lstStyle/>
                    <a:p>
                      <a:pPr marL="0" lvl="0" indent="0" algn="l" rtl="0">
                        <a:lnSpc>
                          <a:spcPct val="115000"/>
                        </a:lnSpc>
                        <a:spcBef>
                          <a:spcPts val="0"/>
                        </a:spcBef>
                        <a:spcAft>
                          <a:spcPts val="0"/>
                        </a:spcAft>
                        <a:buNone/>
                      </a:pPr>
                      <a:r>
                        <a:rPr lang="en" sz="1600">
                          <a:sym typeface="Times New Roman"/>
                        </a:rPr>
                        <a:t>26-34</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dirty="0">
                          <a:sym typeface="Times New Roman"/>
                        </a:rPr>
                        <a:t>3</a:t>
                      </a:r>
                      <a:endParaRPr sz="1600"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10%</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3207309479"/>
                  </a:ext>
                </a:extLst>
              </a:tr>
              <a:tr h="401622">
                <a:tc>
                  <a:txBody>
                    <a:bodyPr/>
                    <a:lstStyle/>
                    <a:p>
                      <a:pPr marL="0" lvl="0" indent="0" algn="l" rtl="0">
                        <a:lnSpc>
                          <a:spcPct val="115000"/>
                        </a:lnSpc>
                        <a:spcBef>
                          <a:spcPts val="0"/>
                        </a:spcBef>
                        <a:spcAft>
                          <a:spcPts val="0"/>
                        </a:spcAft>
                        <a:buNone/>
                      </a:pPr>
                      <a:r>
                        <a:rPr lang="en" sz="1600">
                          <a:sym typeface="Times New Roman"/>
                        </a:rPr>
                        <a:t>65+</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dirty="0">
                          <a:sym typeface="Times New Roman"/>
                        </a:rPr>
                        <a:t>4%</a:t>
                      </a:r>
                      <a:endParaRPr sz="1600" dirty="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932157093"/>
                  </a:ext>
                </a:extLst>
              </a:tr>
            </a:tbl>
          </a:graphicData>
        </a:graphic>
      </p:graphicFrame>
      <p:graphicFrame>
        <p:nvGraphicFramePr>
          <p:cNvPr id="3" name="Table 2">
            <a:extLst>
              <a:ext uri="{FF2B5EF4-FFF2-40B4-BE49-F238E27FC236}">
                <a16:creationId xmlns:a16="http://schemas.microsoft.com/office/drawing/2014/main" id="{7FAD8575-546C-154C-B949-60FEFB163657}"/>
              </a:ext>
            </a:extLst>
          </p:cNvPr>
          <p:cNvGraphicFramePr>
            <a:graphicFrameLocks noGrp="1"/>
          </p:cNvGraphicFramePr>
          <p:nvPr>
            <p:extLst>
              <p:ext uri="{D42A27DB-BD31-4B8C-83A1-F6EECF244321}">
                <p14:modId xmlns:p14="http://schemas.microsoft.com/office/powerpoint/2010/main" val="64910796"/>
              </p:ext>
            </p:extLst>
          </p:nvPr>
        </p:nvGraphicFramePr>
        <p:xfrm>
          <a:off x="3993598" y="394784"/>
          <a:ext cx="3049289" cy="4012488"/>
        </p:xfrm>
        <a:graphic>
          <a:graphicData uri="http://schemas.openxmlformats.org/drawingml/2006/table">
            <a:tbl>
              <a:tblPr firstRow="1" bandRow="1">
                <a:tableStyleId>{8799B23B-EC83-4686-B30A-512413B5E67A}</a:tableStyleId>
              </a:tblPr>
              <a:tblGrid>
                <a:gridCol w="2117468">
                  <a:extLst>
                    <a:ext uri="{9D8B030D-6E8A-4147-A177-3AD203B41FA5}">
                      <a16:colId xmlns:a16="http://schemas.microsoft.com/office/drawing/2014/main" val="75577232"/>
                    </a:ext>
                  </a:extLst>
                </a:gridCol>
                <a:gridCol w="400144">
                  <a:extLst>
                    <a:ext uri="{9D8B030D-6E8A-4147-A177-3AD203B41FA5}">
                      <a16:colId xmlns:a16="http://schemas.microsoft.com/office/drawing/2014/main" val="2709798242"/>
                    </a:ext>
                  </a:extLst>
                </a:gridCol>
                <a:gridCol w="531677">
                  <a:extLst>
                    <a:ext uri="{9D8B030D-6E8A-4147-A177-3AD203B41FA5}">
                      <a16:colId xmlns:a16="http://schemas.microsoft.com/office/drawing/2014/main" val="3872020016"/>
                    </a:ext>
                  </a:extLst>
                </a:gridCol>
              </a:tblGrid>
              <a:tr h="664091">
                <a:tc gridSpan="3">
                  <a:txBody>
                    <a:bodyPr/>
                    <a:lstStyle/>
                    <a:p>
                      <a:pPr marL="0" lvl="0" indent="0" algn="ctr" rtl="0">
                        <a:lnSpc>
                          <a:spcPct val="115000"/>
                        </a:lnSpc>
                        <a:spcBef>
                          <a:spcPts val="0"/>
                        </a:spcBef>
                        <a:spcAft>
                          <a:spcPts val="0"/>
                        </a:spcAft>
                        <a:buNone/>
                      </a:pPr>
                      <a:r>
                        <a:rPr lang="en" sz="1600" dirty="0">
                          <a:sym typeface="Times New Roman"/>
                        </a:rPr>
                        <a:t>Table 2. Race &amp; Ethnicity</a:t>
                      </a:r>
                      <a:endParaRPr sz="1600" dirty="0">
                        <a:latin typeface="Times New Roman"/>
                        <a:ea typeface="Times New Roman"/>
                        <a:cs typeface="Times New Roman"/>
                        <a:sym typeface="Times New Roman"/>
                      </a:endParaRPr>
                    </a:p>
                  </a:txBody>
                  <a:tcPr marL="40349" marR="40349" marT="53795" marB="5379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4041172"/>
                  </a:ext>
                </a:extLst>
              </a:tr>
              <a:tr h="435884">
                <a:tc>
                  <a:txBody>
                    <a:bodyPr/>
                    <a:lstStyle/>
                    <a:p>
                      <a:pPr marL="0" lvl="0" indent="0" algn="l" rtl="0">
                        <a:lnSpc>
                          <a:spcPct val="115000"/>
                        </a:lnSpc>
                        <a:spcBef>
                          <a:spcPts val="0"/>
                        </a:spcBef>
                        <a:spcAft>
                          <a:spcPts val="0"/>
                        </a:spcAft>
                        <a:buNone/>
                      </a:pPr>
                      <a:r>
                        <a:rPr lang="en" sz="1600" b="1" i="1" dirty="0">
                          <a:sym typeface="Times New Roman"/>
                        </a:rPr>
                        <a:t>Race &amp; Ethnicity</a:t>
                      </a:r>
                      <a:endParaRPr sz="1600" b="1" i="1"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b="1" i="1">
                          <a:sym typeface="Times New Roman"/>
                        </a:rPr>
                        <a:t>n</a:t>
                      </a:r>
                      <a:endParaRPr sz="1600" b="1" i="1">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b="1" i="1" dirty="0">
                          <a:sym typeface="Times New Roman"/>
                        </a:rPr>
                        <a:t>%</a:t>
                      </a:r>
                      <a:endParaRPr sz="1600" b="1" i="1" dirty="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3007735149"/>
                  </a:ext>
                </a:extLst>
              </a:tr>
              <a:tr h="435884">
                <a:tc>
                  <a:txBody>
                    <a:bodyPr/>
                    <a:lstStyle/>
                    <a:p>
                      <a:pPr marL="0" lvl="0" indent="0" algn="l" rtl="0">
                        <a:lnSpc>
                          <a:spcPct val="115000"/>
                        </a:lnSpc>
                        <a:spcBef>
                          <a:spcPts val="0"/>
                        </a:spcBef>
                        <a:spcAft>
                          <a:spcPts val="0"/>
                        </a:spcAft>
                        <a:buNone/>
                      </a:pPr>
                      <a:r>
                        <a:rPr lang="en" sz="1600">
                          <a:sym typeface="Times New Roman"/>
                        </a:rPr>
                        <a:t>White</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18</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60%</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2701739297"/>
                  </a:ext>
                </a:extLst>
              </a:tr>
              <a:tr h="435884">
                <a:tc>
                  <a:txBody>
                    <a:bodyPr/>
                    <a:lstStyle/>
                    <a:p>
                      <a:pPr marL="0" lvl="0" indent="0" algn="l" rtl="0">
                        <a:lnSpc>
                          <a:spcPct val="115000"/>
                        </a:lnSpc>
                        <a:spcBef>
                          <a:spcPts val="0"/>
                        </a:spcBef>
                        <a:spcAft>
                          <a:spcPts val="0"/>
                        </a:spcAft>
                        <a:buNone/>
                      </a:pPr>
                      <a:r>
                        <a:rPr lang="en" sz="1600">
                          <a:sym typeface="Times New Roman"/>
                        </a:rPr>
                        <a:t>Black</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7</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24%</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028886192"/>
                  </a:ext>
                </a:extLst>
              </a:tr>
              <a:tr h="435884">
                <a:tc>
                  <a:txBody>
                    <a:bodyPr/>
                    <a:lstStyle/>
                    <a:p>
                      <a:pPr marL="0" lvl="0" indent="0" algn="l" rtl="0">
                        <a:lnSpc>
                          <a:spcPct val="115000"/>
                        </a:lnSpc>
                        <a:spcBef>
                          <a:spcPts val="0"/>
                        </a:spcBef>
                        <a:spcAft>
                          <a:spcPts val="0"/>
                        </a:spcAft>
                        <a:buNone/>
                      </a:pPr>
                      <a:r>
                        <a:rPr lang="en" sz="1600">
                          <a:sym typeface="Times New Roman"/>
                        </a:rPr>
                        <a:t>Black, White</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2</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7%</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362707124"/>
                  </a:ext>
                </a:extLst>
              </a:tr>
              <a:tr h="435884">
                <a:tc>
                  <a:txBody>
                    <a:bodyPr/>
                    <a:lstStyle/>
                    <a:p>
                      <a:pPr marL="0" lvl="0" indent="0" algn="l" rtl="0">
                        <a:lnSpc>
                          <a:spcPct val="115000"/>
                        </a:lnSpc>
                        <a:spcBef>
                          <a:spcPts val="0"/>
                        </a:spcBef>
                        <a:spcAft>
                          <a:spcPts val="0"/>
                        </a:spcAft>
                        <a:buNone/>
                      </a:pPr>
                      <a:r>
                        <a:rPr lang="en" sz="1600" dirty="0">
                          <a:sym typeface="Times New Roman"/>
                        </a:rPr>
                        <a:t>Black, Afro-Caribbean</a:t>
                      </a:r>
                      <a:endParaRPr sz="1600"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4%</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3734604021"/>
                  </a:ext>
                </a:extLst>
              </a:tr>
              <a:tr h="733093">
                <a:tc>
                  <a:txBody>
                    <a:bodyPr/>
                    <a:lstStyle/>
                    <a:p>
                      <a:pPr marL="0" lvl="0" indent="0" algn="l" rtl="0">
                        <a:lnSpc>
                          <a:spcPct val="115000"/>
                        </a:lnSpc>
                        <a:spcBef>
                          <a:spcPts val="0"/>
                        </a:spcBef>
                        <a:spcAft>
                          <a:spcPts val="0"/>
                        </a:spcAft>
                        <a:buNone/>
                      </a:pPr>
                      <a:r>
                        <a:rPr lang="en" sz="1600" dirty="0">
                          <a:sym typeface="Times New Roman"/>
                        </a:rPr>
                        <a:t>Aboriginal, Arab/West Asian, Black, White</a:t>
                      </a:r>
                      <a:endParaRPr sz="1600" dirty="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4%</a:t>
                      </a:r>
                      <a:endParaRPr sz="160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4201732600"/>
                  </a:ext>
                </a:extLst>
              </a:tr>
              <a:tr h="435884">
                <a:tc>
                  <a:txBody>
                    <a:bodyPr/>
                    <a:lstStyle/>
                    <a:p>
                      <a:pPr marL="0" lvl="0" indent="0" algn="l" rtl="0">
                        <a:lnSpc>
                          <a:spcPct val="115000"/>
                        </a:lnSpc>
                        <a:spcBef>
                          <a:spcPts val="0"/>
                        </a:spcBef>
                        <a:spcAft>
                          <a:spcPts val="0"/>
                        </a:spcAft>
                        <a:buNone/>
                      </a:pPr>
                      <a:r>
                        <a:rPr lang="en" sz="1600">
                          <a:sym typeface="Times New Roman"/>
                        </a:rPr>
                        <a:t>Black, White, Egyptian</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a:sym typeface="Times New Roman"/>
                        </a:rPr>
                        <a:t>1</a:t>
                      </a:r>
                      <a:endParaRPr sz="1600">
                        <a:latin typeface="Times New Roman"/>
                        <a:ea typeface="Times New Roman"/>
                        <a:cs typeface="Times New Roman"/>
                        <a:sym typeface="Times New Roman"/>
                      </a:endParaRPr>
                    </a:p>
                  </a:txBody>
                  <a:tcPr marL="40349" marR="40349" marT="53795" marB="53795"/>
                </a:tc>
                <a:tc>
                  <a:txBody>
                    <a:bodyPr/>
                    <a:lstStyle/>
                    <a:p>
                      <a:pPr marL="0" lvl="0" indent="0" algn="l" rtl="0">
                        <a:lnSpc>
                          <a:spcPct val="115000"/>
                        </a:lnSpc>
                        <a:spcBef>
                          <a:spcPts val="0"/>
                        </a:spcBef>
                        <a:spcAft>
                          <a:spcPts val="0"/>
                        </a:spcAft>
                        <a:buNone/>
                      </a:pPr>
                      <a:r>
                        <a:rPr lang="en" sz="1600" dirty="0">
                          <a:sym typeface="Times New Roman"/>
                        </a:rPr>
                        <a:t>4%</a:t>
                      </a:r>
                      <a:endParaRPr sz="1600" dirty="0">
                        <a:latin typeface="Times New Roman"/>
                        <a:ea typeface="Times New Roman"/>
                        <a:cs typeface="Times New Roman"/>
                        <a:sym typeface="Times New Roman"/>
                      </a:endParaRPr>
                    </a:p>
                  </a:txBody>
                  <a:tcPr marL="40349" marR="40349" marT="53795" marB="53795"/>
                </a:tc>
                <a:extLst>
                  <a:ext uri="{0D108BD9-81ED-4DB2-BD59-A6C34878D82A}">
                    <a16:rowId xmlns:a16="http://schemas.microsoft.com/office/drawing/2014/main" val="1482183031"/>
                  </a:ext>
                </a:extLst>
              </a:tr>
            </a:tbl>
          </a:graphicData>
        </a:graphic>
      </p:graphicFrame>
      <p:grpSp>
        <p:nvGrpSpPr>
          <p:cNvPr id="4" name="Group 3">
            <a:extLst>
              <a:ext uri="{FF2B5EF4-FFF2-40B4-BE49-F238E27FC236}">
                <a16:creationId xmlns:a16="http://schemas.microsoft.com/office/drawing/2014/main" id="{4B9842C9-FA83-2747-AE1C-40F812C9994B}"/>
              </a:ext>
              <a:ext uri="{C183D7F6-B498-43B3-948B-1728B52AA6E4}">
                <adec:decorative xmlns:adec="http://schemas.microsoft.com/office/drawing/2017/decorative" val="1"/>
              </a:ext>
            </a:extLst>
          </p:cNvPr>
          <p:cNvGrpSpPr/>
          <p:nvPr/>
        </p:nvGrpSpPr>
        <p:grpSpPr>
          <a:xfrm>
            <a:off x="7777792" y="6201948"/>
            <a:ext cx="2811072" cy="664728"/>
            <a:chOff x="7777792" y="6201948"/>
            <a:chExt cx="2811072" cy="664728"/>
          </a:xfrm>
        </p:grpSpPr>
        <p:pic>
          <p:nvPicPr>
            <p:cNvPr id="11" name="Picture 10">
              <a:extLst>
                <a:ext uri="{FF2B5EF4-FFF2-40B4-BE49-F238E27FC236}">
                  <a16:creationId xmlns:a16="http://schemas.microsoft.com/office/drawing/2014/main" id="{7C1BE175-B4AB-3E4B-992D-18AEB6640A13}"/>
                </a:ext>
              </a:extLst>
            </p:cNvPr>
            <p:cNvPicPr>
              <a:picLocks noChangeAspect="1"/>
            </p:cNvPicPr>
            <p:nvPr/>
          </p:nvPicPr>
          <p:blipFill>
            <a:blip r:embed="rId3"/>
            <a:stretch>
              <a:fillRect/>
            </a:stretch>
          </p:blipFill>
          <p:spPr>
            <a:xfrm>
              <a:off x="7777792" y="6201948"/>
              <a:ext cx="1462401" cy="664728"/>
            </a:xfrm>
            <a:prstGeom prst="rect">
              <a:avLst/>
            </a:prstGeom>
          </p:spPr>
        </p:pic>
        <p:pic>
          <p:nvPicPr>
            <p:cNvPr id="12" name="Picture 11">
              <a:extLst>
                <a:ext uri="{FF2B5EF4-FFF2-40B4-BE49-F238E27FC236}">
                  <a16:creationId xmlns:a16="http://schemas.microsoft.com/office/drawing/2014/main" id="{70CAF5D3-0401-4449-A83C-D592F64EDF8A}"/>
                </a:ext>
              </a:extLst>
            </p:cNvPr>
            <p:cNvPicPr>
              <a:picLocks noChangeAspect="1"/>
            </p:cNvPicPr>
            <p:nvPr/>
          </p:nvPicPr>
          <p:blipFill>
            <a:blip r:embed="rId4"/>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2995173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1600200" y="4269282"/>
            <a:ext cx="8991600" cy="1264762"/>
          </a:xfrm>
          <a:prstGeom prst="rect">
            <a:avLst/>
          </a:prstGeom>
        </p:spPr>
        <p:txBody>
          <a:bodyPr spcFirstLastPara="1" vert="horz" lIns="274320" tIns="182880" rIns="274320" bIns="182880" rtlCol="0" anchor="ctr" anchorCtr="1">
            <a:normAutofit/>
          </a:bodyPr>
          <a:lstStyle/>
          <a:p>
            <a:pPr>
              <a:spcBef>
                <a:spcPct val="0"/>
              </a:spcBef>
            </a:pPr>
            <a:r>
              <a:rPr lang="en-US" sz="3200"/>
              <a:t>Participant Demographics</a:t>
            </a:r>
          </a:p>
        </p:txBody>
      </p:sp>
      <p:sp>
        <p:nvSpPr>
          <p:cNvPr id="1032" name="Rectangle 138">
            <a:extLst>
              <a:ext uri="{FF2B5EF4-FFF2-40B4-BE49-F238E27FC236}">
                <a16:creationId xmlns:a16="http://schemas.microsoft.com/office/drawing/2014/main" id="{BE8CB49B-1AF4-4FE1-AB21-01AAA67C3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41112" y="640555"/>
            <a:ext cx="771060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40">
            <a:extLst>
              <a:ext uri="{FF2B5EF4-FFF2-40B4-BE49-F238E27FC236}">
                <a16:creationId xmlns:a16="http://schemas.microsoft.com/office/drawing/2014/main" id="{66DEFA6D-B8E6-4CF1-AAD2-1EFB4D69C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6812" y="806112"/>
            <a:ext cx="73792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Google map.">
            <a:extLst>
              <a:ext uri="{FF2B5EF4-FFF2-40B4-BE49-F238E27FC236}">
                <a16:creationId xmlns:a16="http://schemas.microsoft.com/office/drawing/2014/main" id="{C5DDC9FE-DBE6-C844-BE52-3BFCC21C4D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5" r="6159" b="9959"/>
          <a:stretch/>
        </p:blipFill>
        <p:spPr bwMode="auto">
          <a:xfrm>
            <a:off x="2616780" y="970704"/>
            <a:ext cx="3318354"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VPGixjKMPEUVeC4rFOBpJf9SP6XgrJzWVWTNJQuuYD0_fvRluc0eXSoQ0TDHLrj1KHXmltZ4ANTtjIg5q1g_U6rMpvyKI4Kj1FMCYP9D6iLT-6pnBjbCLUYmpxjQFlN_1yYuEfIq">
            <a:extLst>
              <a:ext uri="{FF2B5EF4-FFF2-40B4-BE49-F238E27FC236}">
                <a16:creationId xmlns:a16="http://schemas.microsoft.com/office/drawing/2014/main" id="{3C83D1AC-DC2E-054E-AFB2-EB2F62055D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98" r="13478" b="2"/>
          <a:stretch/>
        </p:blipFill>
        <p:spPr bwMode="auto">
          <a:xfrm>
            <a:off x="6256866" y="974703"/>
            <a:ext cx="3298963" cy="264776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7FA9BBB-C8BA-1944-93EB-08EB2331ADCF}"/>
              </a:ext>
              <a:ext uri="{C183D7F6-B498-43B3-948B-1728B52AA6E4}">
                <adec:decorative xmlns:adec="http://schemas.microsoft.com/office/drawing/2017/decorative" val="1"/>
              </a:ext>
            </a:extLst>
          </p:cNvPr>
          <p:cNvGrpSpPr/>
          <p:nvPr/>
        </p:nvGrpSpPr>
        <p:grpSpPr>
          <a:xfrm>
            <a:off x="9011507" y="6198283"/>
            <a:ext cx="2811072" cy="664728"/>
            <a:chOff x="7777792" y="6201948"/>
            <a:chExt cx="2811072" cy="664728"/>
          </a:xfrm>
        </p:grpSpPr>
        <p:pic>
          <p:nvPicPr>
            <p:cNvPr id="8" name="Picture 7">
              <a:extLst>
                <a:ext uri="{FF2B5EF4-FFF2-40B4-BE49-F238E27FC236}">
                  <a16:creationId xmlns:a16="http://schemas.microsoft.com/office/drawing/2014/main" id="{C13AE865-0347-044C-8AD3-82976D3858E0}"/>
                </a:ext>
              </a:extLst>
            </p:cNvPr>
            <p:cNvPicPr>
              <a:picLocks noChangeAspect="1"/>
            </p:cNvPicPr>
            <p:nvPr/>
          </p:nvPicPr>
          <p:blipFill>
            <a:blip r:embed="rId5"/>
            <a:stretch>
              <a:fillRect/>
            </a:stretch>
          </p:blipFill>
          <p:spPr>
            <a:xfrm>
              <a:off x="7777792" y="6201948"/>
              <a:ext cx="1462401" cy="664728"/>
            </a:xfrm>
            <a:prstGeom prst="rect">
              <a:avLst/>
            </a:prstGeom>
          </p:spPr>
        </p:pic>
        <p:pic>
          <p:nvPicPr>
            <p:cNvPr id="9" name="Picture 8">
              <a:extLst>
                <a:ext uri="{FF2B5EF4-FFF2-40B4-BE49-F238E27FC236}">
                  <a16:creationId xmlns:a16="http://schemas.microsoft.com/office/drawing/2014/main" id="{9AA85CE9-8741-EA42-BE91-5308FAFBAFE5}"/>
                </a:ext>
              </a:extLst>
            </p:cNvPr>
            <p:cNvPicPr>
              <a:picLocks noChangeAspect="1"/>
            </p:cNvPicPr>
            <p:nvPr/>
          </p:nvPicPr>
          <p:blipFill>
            <a:blip r:embed="rId6"/>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397533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9ABD-1DAA-6C4C-B980-DEB836F897E5}"/>
              </a:ext>
              <a:ext uri="{C183D7F6-B498-43B3-948B-1728B52AA6E4}">
                <adec:decorative xmlns:adec="http://schemas.microsoft.com/office/drawing/2017/decorative" val="1"/>
              </a:ext>
            </a:extLst>
          </p:cNvPr>
          <p:cNvSpPr>
            <a:spLocks noGrp="1"/>
          </p:cNvSpPr>
          <p:nvPr>
            <p:ph type="title"/>
          </p:nvPr>
        </p:nvSpPr>
        <p:spPr>
          <a:xfrm>
            <a:off x="834511" y="2286000"/>
            <a:ext cx="2286000" cy="2286000"/>
          </a:xfrm>
          <a:prstGeom prst="flowChartDocument">
            <a:avLst/>
          </a:prstGeom>
          <a:solidFill>
            <a:schemeClr val="tx2"/>
          </a:solidFill>
          <a:ln>
            <a:noFill/>
          </a:ln>
        </p:spPr>
        <p:txBody>
          <a:bodyPr vert="horz" lIns="182880" tIns="182880" rIns="182880" bIns="182880" rtlCol="0" anchor="ctr" anchorCtr="1">
            <a:normAutofit/>
          </a:bodyPr>
          <a:lstStyle/>
          <a:p>
            <a:pPr>
              <a:spcBef>
                <a:spcPct val="0"/>
              </a:spcBef>
            </a:pPr>
            <a:r>
              <a:rPr lang="en-US" sz="2000" dirty="0">
                <a:solidFill>
                  <a:srgbClr val="FFFFFF"/>
                </a:solidFill>
              </a:rPr>
              <a:t>Vada’s Map</a:t>
            </a:r>
          </a:p>
        </p:txBody>
      </p:sp>
      <p:sp>
        <p:nvSpPr>
          <p:cNvPr id="20" name="Flowchart: Document 19">
            <a:extLst>
              <a:ext uri="{FF2B5EF4-FFF2-40B4-BE49-F238E27FC236}">
                <a16:creationId xmlns:a16="http://schemas.microsoft.com/office/drawing/2014/main" id="{1E14715B-2E40-4760-AE23-026845A30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19" y="2121408"/>
            <a:ext cx="2615184" cy="2615184"/>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5D08429-4C7A-4C37-848C-C1613E31D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8017" y="640080"/>
            <a:ext cx="766267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D8F4B2B-96EA-4C0F-84D3-5728F7CF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181" y="802767"/>
            <a:ext cx="73243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06D1E1F-EB03-0B46-9F9D-ADC54DB1CB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64505" y="1018800"/>
            <a:ext cx="6336631" cy="4505693"/>
          </a:xfrm>
          <a:prstGeom prst="rect">
            <a:avLst/>
          </a:prstGeom>
        </p:spPr>
      </p:pic>
      <p:grpSp>
        <p:nvGrpSpPr>
          <p:cNvPr id="7" name="Group 6">
            <a:extLst>
              <a:ext uri="{FF2B5EF4-FFF2-40B4-BE49-F238E27FC236}">
                <a16:creationId xmlns:a16="http://schemas.microsoft.com/office/drawing/2014/main" id="{33EDB53E-C5D9-F141-BF54-1CE0CB2780A3}"/>
              </a:ext>
              <a:ext uri="{C183D7F6-B498-43B3-948B-1728B52AA6E4}">
                <adec:decorative xmlns:adec="http://schemas.microsoft.com/office/drawing/2017/decorative" val="1"/>
              </a:ext>
            </a:extLst>
          </p:cNvPr>
          <p:cNvGrpSpPr/>
          <p:nvPr/>
        </p:nvGrpSpPr>
        <p:grpSpPr>
          <a:xfrm>
            <a:off x="9084078" y="6193272"/>
            <a:ext cx="2811072" cy="664728"/>
            <a:chOff x="7777792" y="6201948"/>
            <a:chExt cx="2811072" cy="664728"/>
          </a:xfrm>
        </p:grpSpPr>
        <p:pic>
          <p:nvPicPr>
            <p:cNvPr id="8" name="Picture 7">
              <a:extLst>
                <a:ext uri="{FF2B5EF4-FFF2-40B4-BE49-F238E27FC236}">
                  <a16:creationId xmlns:a16="http://schemas.microsoft.com/office/drawing/2014/main" id="{BAF50E50-A29D-6B40-8946-F8711ADE2385}"/>
                </a:ext>
              </a:extLst>
            </p:cNvPr>
            <p:cNvPicPr>
              <a:picLocks noChangeAspect="1"/>
            </p:cNvPicPr>
            <p:nvPr/>
          </p:nvPicPr>
          <p:blipFill>
            <a:blip r:embed="rId4"/>
            <a:stretch>
              <a:fillRect/>
            </a:stretch>
          </p:blipFill>
          <p:spPr>
            <a:xfrm>
              <a:off x="7777792" y="6201948"/>
              <a:ext cx="1462401" cy="664728"/>
            </a:xfrm>
            <a:prstGeom prst="rect">
              <a:avLst/>
            </a:prstGeom>
          </p:spPr>
        </p:pic>
        <p:pic>
          <p:nvPicPr>
            <p:cNvPr id="9" name="Picture 8">
              <a:extLst>
                <a:ext uri="{FF2B5EF4-FFF2-40B4-BE49-F238E27FC236}">
                  <a16:creationId xmlns:a16="http://schemas.microsoft.com/office/drawing/2014/main" id="{71094F92-02F2-A04B-90F0-030F3E3AAD52}"/>
                </a:ext>
              </a:extLst>
            </p:cNvPr>
            <p:cNvPicPr>
              <a:picLocks noChangeAspect="1"/>
            </p:cNvPicPr>
            <p:nvPr/>
          </p:nvPicPr>
          <p:blipFill>
            <a:blip r:embed="rId5"/>
            <a:stretch>
              <a:fillRect/>
            </a:stretch>
          </p:blipFill>
          <p:spPr>
            <a:xfrm>
              <a:off x="9240193" y="6351432"/>
              <a:ext cx="1348671" cy="365760"/>
            </a:xfrm>
            <a:prstGeom prst="rect">
              <a:avLst/>
            </a:prstGeom>
          </p:spPr>
        </p:pic>
      </p:grpSp>
    </p:spTree>
    <p:extLst>
      <p:ext uri="{BB962C8B-B14F-4D97-AF65-F5344CB8AC3E}">
        <p14:creationId xmlns:p14="http://schemas.microsoft.com/office/powerpoint/2010/main" val="12177036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4167</Words>
  <Application>Microsoft Macintosh PowerPoint</Application>
  <PresentationFormat>Widescreen</PresentationFormat>
  <Paragraphs>316</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Gill Sans MT</vt:lpstr>
      <vt:lpstr>Times New Roman</vt:lpstr>
      <vt:lpstr>Parcel</vt:lpstr>
      <vt:lpstr>Understanding the Health Information Practices of LGBTQ+ Communities to Improve Medical Librarian Services</vt:lpstr>
      <vt:lpstr>Introduction: Re-thinking deficit models</vt:lpstr>
      <vt:lpstr>Today’s Presentation</vt:lpstr>
      <vt:lpstr>Context: About the research study</vt:lpstr>
      <vt:lpstr>Research questions</vt:lpstr>
      <vt:lpstr>Methods</vt:lpstr>
      <vt:lpstr>Participant Demographics</vt:lpstr>
      <vt:lpstr>Participant Demographics</vt:lpstr>
      <vt:lpstr>Vada’s Map</vt:lpstr>
      <vt:lpstr>Vada’s Quote</vt:lpstr>
      <vt:lpstr>Jake Hartwell’s Map</vt:lpstr>
      <vt:lpstr>Jake Hartwell’s Quote</vt:lpstr>
      <vt:lpstr>annalisa’s Map</vt:lpstr>
      <vt:lpstr>Annalisa’s Quote</vt:lpstr>
      <vt:lpstr>key finding’s</vt:lpstr>
      <vt:lpstr>Implications for health librarianship</vt:lpstr>
      <vt:lpstr>Future Directions</vt:lpstr>
      <vt:lpstr>Thank you! Questions?</vt:lpstr>
      <vt:lpstr>References</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Health Information Practices of LGBTQ+ Communities to Improve Medical Librarian Services</dc:title>
  <dc:subject/>
  <dc:creator>VERA, ALEXANDER</dc:creator>
  <cp:keywords/>
  <dc:description/>
  <cp:lastModifiedBy>HALL, PATTY</cp:lastModifiedBy>
  <cp:revision>3</cp:revision>
  <cp:lastPrinted>2020-07-22T20:02:13Z</cp:lastPrinted>
  <dcterms:created xsi:type="dcterms:W3CDTF">2020-07-22T15:08:22Z</dcterms:created>
  <dcterms:modified xsi:type="dcterms:W3CDTF">2020-09-09T15:05:38Z</dcterms:modified>
  <cp:category/>
</cp:coreProperties>
</file>